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1"/>
  </p:notesMasterIdLst>
  <p:handoutMasterIdLst>
    <p:handoutMasterId r:id="rId42"/>
  </p:handoutMasterIdLst>
  <p:sldIdLst>
    <p:sldId id="277" r:id="rId2"/>
    <p:sldId id="333" r:id="rId3"/>
    <p:sldId id="334" r:id="rId4"/>
    <p:sldId id="338" r:id="rId5"/>
    <p:sldId id="384" r:id="rId6"/>
    <p:sldId id="339" r:id="rId7"/>
    <p:sldId id="392" r:id="rId8"/>
    <p:sldId id="340" r:id="rId9"/>
    <p:sldId id="342" r:id="rId10"/>
    <p:sldId id="343" r:id="rId11"/>
    <p:sldId id="344" r:id="rId12"/>
    <p:sldId id="388" r:id="rId13"/>
    <p:sldId id="345" r:id="rId14"/>
    <p:sldId id="346" r:id="rId15"/>
    <p:sldId id="351" r:id="rId16"/>
    <p:sldId id="352" r:id="rId17"/>
    <p:sldId id="356" r:id="rId18"/>
    <p:sldId id="357" r:id="rId19"/>
    <p:sldId id="358" r:id="rId20"/>
    <p:sldId id="363" r:id="rId21"/>
    <p:sldId id="365" r:id="rId22"/>
    <p:sldId id="366" r:id="rId23"/>
    <p:sldId id="367" r:id="rId24"/>
    <p:sldId id="368" r:id="rId25"/>
    <p:sldId id="378" r:id="rId26"/>
    <p:sldId id="393" r:id="rId27"/>
    <p:sldId id="394" r:id="rId28"/>
    <p:sldId id="401" r:id="rId29"/>
    <p:sldId id="402" r:id="rId30"/>
    <p:sldId id="405" r:id="rId31"/>
    <p:sldId id="403" r:id="rId32"/>
    <p:sldId id="395" r:id="rId33"/>
    <p:sldId id="396" r:id="rId34"/>
    <p:sldId id="406" r:id="rId35"/>
    <p:sldId id="407" r:id="rId36"/>
    <p:sldId id="397" r:id="rId37"/>
    <p:sldId id="398" r:id="rId38"/>
    <p:sldId id="399" r:id="rId39"/>
    <p:sldId id="400" r:id="rId40"/>
  </p:sldIdLst>
  <p:sldSz cx="9144000" cy="6858000" type="screen4x3"/>
  <p:notesSz cx="6858000" cy="994727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F9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85817" autoAdjust="0"/>
  </p:normalViewPr>
  <p:slideViewPr>
    <p:cSldViewPr>
      <p:cViewPr varScale="1">
        <p:scale>
          <a:sx n="74" d="100"/>
          <a:sy n="74" d="100"/>
        </p:scale>
        <p:origin x="126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4570433-8FEB-4E59-A3E1-50C644B787DF}" type="datetimeFigureOut">
              <a:rPr lang="tr-TR"/>
              <a:pPr>
                <a:defRPr/>
              </a:pPr>
              <a:t>22.02.2017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4884DC-CBFB-4776-8CD0-B77FB1FBEE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656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4AE1578-DB67-4CD8-B712-84A8E213B3C3}" type="datetimeFigureOut">
              <a:rPr lang="tr-TR"/>
              <a:pPr>
                <a:defRPr/>
              </a:pPr>
              <a:t>22.02.2017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D19EC61-C127-41BC-8F69-98BBA16BBF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5585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ayt Görüntüsü Yer Tutucus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 Yer Tutucusu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19EC61-C127-41BC-8F69-98BBA16BBF3A}" type="slidenum">
              <a:rPr lang="tr-TR" smtClean="0"/>
              <a:pPr>
                <a:defRPr/>
              </a:pPr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385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19EC61-C127-41BC-8F69-98BBA16BBF3A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781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19EC61-C127-41BC-8F69-98BBA16BBF3A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994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34E01-C254-4CC0-A31D-67B86487FF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BFCBA-3442-4221-B79A-6065F7BB271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511E7-8EBE-484A-A77A-06429448DF2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7" name="İçerik Yer Tutucusu 3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0" t="6179" r="18419" b="31591"/>
          <a:stretch/>
        </p:blipFill>
        <p:spPr bwMode="auto">
          <a:xfrm>
            <a:off x="16291" y="44708"/>
            <a:ext cx="675000" cy="75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ayt Numarası Yer Tutucusu 5"/>
          <p:cNvSpPr txBox="1">
            <a:spLocks/>
          </p:cNvSpPr>
          <p:nvPr userDrawn="1"/>
        </p:nvSpPr>
        <p:spPr bwMode="auto">
          <a:xfrm>
            <a:off x="8640452" y="6482246"/>
            <a:ext cx="468000" cy="360000"/>
          </a:xfrm>
          <a:prstGeom prst="rect">
            <a:avLst/>
          </a:prstGeom>
          <a:solidFill>
            <a:srgbClr val="002F8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fld id="{58F9E8BE-E936-4937-B576-5CF003A33D01}" type="slidenum">
              <a:rPr lang="en-US" smtClean="0"/>
              <a:pPr/>
              <a:t>‹#›</a:t>
            </a:fld>
            <a:r>
              <a:rPr lang="tr-TR" dirty="0" smtClean="0"/>
              <a:t>/28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90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96699-1B0E-4849-ACB9-F7672B727B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4242F-D3C5-4329-BDBD-2A8C35219BB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C646-D32E-444C-BE3D-AC19AD7627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07675-5057-48C3-B812-12463B3373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197B-1748-4CD3-A35F-C16525F6D0E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BCE31-F46A-4BF0-925F-419533EF2C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650FC-1FB8-4CDC-A371-D94CB31B5C7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7C8B5-3666-4A39-9791-50D8B54649F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4F4E3-2368-4C00-AA51-C4303FF670F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  <p:sldLayoutId id="2147483684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175" y="3546475"/>
            <a:ext cx="9144000" cy="331311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15362" name="Metin kutusu 9"/>
          <p:cNvSpPr txBox="1">
            <a:spLocks noChangeArrowheads="1"/>
          </p:cNvSpPr>
          <p:nvPr/>
        </p:nvSpPr>
        <p:spPr bwMode="auto">
          <a:xfrm>
            <a:off x="968049" y="2716685"/>
            <a:ext cx="77517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Calibri" pitchFamily="34" charset="0"/>
              </a:rPr>
              <a:t>YAPI İŞLETMESİ VE MALİYET HESABI</a:t>
            </a:r>
            <a:endParaRPr lang="tr-TR" sz="36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363" name="Metin kutusu 11"/>
          <p:cNvSpPr txBox="1">
            <a:spLocks noChangeArrowheads="1"/>
          </p:cNvSpPr>
          <p:nvPr/>
        </p:nvSpPr>
        <p:spPr bwMode="auto">
          <a:xfrm>
            <a:off x="1769056" y="4377819"/>
            <a:ext cx="614974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r-TR" sz="3200" dirty="0" smtClean="0">
                <a:solidFill>
                  <a:schemeClr val="bg1"/>
                </a:solidFill>
                <a:latin typeface="Calibri" pitchFamily="34" charset="0"/>
              </a:rPr>
              <a:t>Yrd. Doç. Dr. İsmail Hakkı DEMİR</a:t>
            </a:r>
          </a:p>
          <a:p>
            <a:pPr algn="ctr"/>
            <a:r>
              <a:rPr lang="tr-TR" sz="3200" dirty="0" smtClean="0">
                <a:solidFill>
                  <a:schemeClr val="bg1"/>
                </a:solidFill>
                <a:latin typeface="Calibri" pitchFamily="34" charset="0"/>
              </a:rPr>
              <a:t>Arş. Gör. Esra DOBRUCALI</a:t>
            </a:r>
            <a:endParaRPr lang="tr-TR" sz="3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5365" name="Metin kutusu 13"/>
          <p:cNvSpPr txBox="1">
            <a:spLocks noChangeArrowheads="1"/>
          </p:cNvSpPr>
          <p:nvPr/>
        </p:nvSpPr>
        <p:spPr bwMode="auto">
          <a:xfrm>
            <a:off x="2954336" y="6303807"/>
            <a:ext cx="32416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tr-TR" sz="2000" dirty="0" smtClean="0">
                <a:solidFill>
                  <a:schemeClr val="bg1"/>
                </a:solidFill>
                <a:latin typeface="Calibri" pitchFamily="34" charset="0"/>
              </a:rPr>
              <a:t>2017</a:t>
            </a:r>
            <a:endParaRPr lang="tr-TR" sz="2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6" name="İçerik Yer Tutucusu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8012" y="318292"/>
            <a:ext cx="1871836" cy="221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Metin kutusu 13"/>
          <p:cNvSpPr txBox="1">
            <a:spLocks noChangeArrowheads="1"/>
          </p:cNvSpPr>
          <p:nvPr/>
        </p:nvSpPr>
        <p:spPr bwMode="auto">
          <a:xfrm>
            <a:off x="1162550" y="5565746"/>
            <a:ext cx="682524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dirty="0" smtClean="0">
                <a:solidFill>
                  <a:schemeClr val="bg1"/>
                </a:solidFill>
                <a:latin typeface="Calibri" pitchFamily="34" charset="0"/>
              </a:rPr>
              <a:t>Kaynaklar: İlker ÖZDEMİR, ESOGU Yapı İşletmesi Ders notları; </a:t>
            </a:r>
          </a:p>
          <a:p>
            <a:pPr algn="ctr"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  <a:latin typeface="Calibri" pitchFamily="34" charset="0"/>
              </a:rPr>
              <a:t>Project Management </a:t>
            </a:r>
            <a:r>
              <a:rPr lang="tr-TR" dirty="0" err="1" smtClean="0">
                <a:solidFill>
                  <a:schemeClr val="bg1"/>
                </a:solidFill>
                <a:latin typeface="Calibri" pitchFamily="34" charset="0"/>
              </a:rPr>
              <a:t>Institute</a:t>
            </a:r>
            <a:r>
              <a:rPr lang="tr-TR" dirty="0">
                <a:solidFill>
                  <a:schemeClr val="bg1"/>
                </a:solidFill>
                <a:latin typeface="Calibri" pitchFamily="34" charset="0"/>
              </a:rPr>
              <a:t> (www.pmi.org)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4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0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>
            <a:off x="251520" y="908720"/>
            <a:ext cx="8712968" cy="5328592"/>
            <a:chOff x="1115616" y="1196752"/>
            <a:chExt cx="7639050" cy="4267200"/>
          </a:xfrm>
        </p:grpSpPr>
        <p:pic>
          <p:nvPicPr>
            <p:cNvPr id="3" name="Resim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15616" y="1196752"/>
              <a:ext cx="7639050" cy="4267200"/>
            </a:xfrm>
            <a:prstGeom prst="rect">
              <a:avLst/>
            </a:prstGeom>
          </p:spPr>
        </p:pic>
        <p:pic>
          <p:nvPicPr>
            <p:cNvPr id="4" name="Resim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5616" y="1196752"/>
              <a:ext cx="1609725" cy="685800"/>
            </a:xfrm>
            <a:prstGeom prst="rect">
              <a:avLst/>
            </a:prstGeom>
          </p:spPr>
        </p:pic>
      </p:grpSp>
      <p:sp>
        <p:nvSpPr>
          <p:cNvPr id="5" name="Dikdörtgen 4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1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35702" y="260648"/>
            <a:ext cx="872878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omic Sans MS" panose="030F0702030302020204" pitchFamily="66" charset="0"/>
              </a:rPr>
              <a:t>Devre diyagramlarında, işlemler arasındaki </a:t>
            </a:r>
            <a:r>
              <a:rPr lang="tr-TR" sz="2400" dirty="0" smtClean="0">
                <a:latin typeface="Comic Sans MS" panose="030F0702030302020204" pitchFamily="66" charset="0"/>
              </a:rPr>
              <a:t>ilişki türlerinin </a:t>
            </a:r>
            <a:r>
              <a:rPr lang="tr-TR" sz="2400" dirty="0">
                <a:latin typeface="Comic Sans MS" panose="030F0702030302020204" pitchFamily="66" charset="0"/>
              </a:rPr>
              <a:t>ortaya konulabilmesi, iki boyutlu </a:t>
            </a:r>
            <a:r>
              <a:rPr lang="tr-TR" sz="2400" dirty="0" smtClean="0">
                <a:latin typeface="Comic Sans MS" panose="030F0702030302020204" pitchFamily="66" charset="0"/>
              </a:rPr>
              <a:t>olması nedeniyle </a:t>
            </a:r>
            <a:r>
              <a:rPr lang="tr-TR" sz="2400" dirty="0">
                <a:latin typeface="Comic Sans MS" panose="030F0702030302020204" pitchFamily="66" charset="0"/>
              </a:rPr>
              <a:t>işlem çizgisinin eğimi (</a:t>
            </a:r>
            <a:r>
              <a:rPr lang="tr-TR" sz="2400" dirty="0" smtClean="0">
                <a:latin typeface="Comic Sans MS" panose="030F0702030302020204" pitchFamily="66" charset="0"/>
              </a:rPr>
              <a:t>V/T=miktar/zaman) hesaplanarak </a:t>
            </a:r>
            <a:r>
              <a:rPr lang="tr-TR" sz="2400" dirty="0">
                <a:latin typeface="Comic Sans MS" panose="030F0702030302020204" pitchFamily="66" charset="0"/>
              </a:rPr>
              <a:t>işlemin gerçekleşme hızının bulunabilmesi </a:t>
            </a:r>
            <a:r>
              <a:rPr lang="tr-TR" sz="2400" dirty="0" smtClean="0">
                <a:latin typeface="Comic Sans MS" panose="030F0702030302020204" pitchFamily="66" charset="0"/>
              </a:rPr>
              <a:t>hız değişiminin </a:t>
            </a:r>
            <a:r>
              <a:rPr lang="tr-TR" sz="2400" dirty="0">
                <a:latin typeface="Comic Sans MS" panose="030F0702030302020204" pitchFamily="66" charset="0"/>
              </a:rPr>
              <a:t>zaman ve yerlerinin izlenebilmesi </a:t>
            </a:r>
            <a:r>
              <a:rPr lang="tr-TR" sz="2400" dirty="0" smtClean="0">
                <a:latin typeface="Comic Sans MS" panose="030F0702030302020204" pitchFamily="66" charset="0"/>
              </a:rPr>
              <a:t>bu diyagramların </a:t>
            </a:r>
            <a:r>
              <a:rPr lang="tr-TR" sz="2400" dirty="0">
                <a:latin typeface="Comic Sans MS" panose="030F0702030302020204" pitchFamily="66" charset="0"/>
              </a:rPr>
              <a:t>avantajlı yönleridir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Devre diyagramlarının yetersizlikleri </a:t>
            </a:r>
            <a:r>
              <a:rPr lang="tr-TR" sz="2400" dirty="0" smtClean="0">
                <a:latin typeface="Comic Sans MS" panose="030F0702030302020204" pitchFamily="66" charset="0"/>
              </a:rPr>
              <a:t>şunlardır: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marL="171450" indent="-171450" algn="just">
              <a:buFontTx/>
              <a:buChar char="-"/>
            </a:pPr>
            <a:r>
              <a:rPr lang="tr-TR" sz="2400" dirty="0" smtClean="0">
                <a:latin typeface="Comic Sans MS" panose="030F0702030302020204" pitchFamily="66" charset="0"/>
              </a:rPr>
              <a:t>İşlemlerin </a:t>
            </a:r>
            <a:r>
              <a:rPr lang="tr-TR" sz="2400" dirty="0">
                <a:latin typeface="Comic Sans MS" panose="030F0702030302020204" pitchFamily="66" charset="0"/>
              </a:rPr>
              <a:t>ilişki tipinde, sıra veya </a:t>
            </a:r>
            <a:r>
              <a:rPr lang="tr-TR" sz="2400" dirty="0" smtClean="0">
                <a:latin typeface="Comic Sans MS" panose="030F0702030302020204" pitchFamily="66" charset="0"/>
              </a:rPr>
              <a:t>sürelerinde herhangi bir </a:t>
            </a:r>
            <a:r>
              <a:rPr lang="tr-TR" sz="2400" dirty="0">
                <a:latin typeface="Comic Sans MS" panose="030F0702030302020204" pitchFamily="66" charset="0"/>
              </a:rPr>
              <a:t>değişiklik olduğunda, diyagramın </a:t>
            </a:r>
            <a:r>
              <a:rPr lang="tr-TR" sz="2400" dirty="0" smtClean="0">
                <a:latin typeface="Comic Sans MS" panose="030F0702030302020204" pitchFamily="66" charset="0"/>
              </a:rPr>
              <a:t>en azından </a:t>
            </a:r>
            <a:r>
              <a:rPr lang="tr-TR" sz="2400" dirty="0">
                <a:latin typeface="Comic Sans MS" panose="030F0702030302020204" pitchFamily="66" charset="0"/>
              </a:rPr>
              <a:t>bir kısmının yeniden </a:t>
            </a:r>
            <a:r>
              <a:rPr lang="tr-TR" sz="2400" dirty="0" smtClean="0">
                <a:latin typeface="Comic Sans MS" panose="030F0702030302020204" pitchFamily="66" charset="0"/>
              </a:rPr>
              <a:t>çizilmesi gerekmektedir.</a:t>
            </a:r>
          </a:p>
          <a:p>
            <a:pPr marL="171450" indent="-171450" algn="just">
              <a:buFontTx/>
              <a:buChar char="-"/>
            </a:pPr>
            <a:endParaRPr lang="tr-TR" sz="2400" dirty="0">
              <a:latin typeface="Comic Sans MS" panose="030F0702030302020204" pitchFamily="66" charset="0"/>
            </a:endParaRPr>
          </a:p>
          <a:p>
            <a:pPr marL="171450" indent="-171450" algn="just">
              <a:buFontTx/>
              <a:buChar char="-"/>
            </a:pPr>
            <a:r>
              <a:rPr lang="da-DK" sz="2400" dirty="0" smtClean="0">
                <a:latin typeface="Comic Sans MS" panose="030F0702030302020204" pitchFamily="66" charset="0"/>
              </a:rPr>
              <a:t>Kritik </a:t>
            </a:r>
            <a:r>
              <a:rPr lang="da-DK" sz="2400" dirty="0">
                <a:latin typeface="Comic Sans MS" panose="030F0702030302020204" pitchFamily="66" charset="0"/>
              </a:rPr>
              <a:t>ve kritik olmayan </a:t>
            </a:r>
            <a:r>
              <a:rPr lang="da-DK" sz="2400" dirty="0" smtClean="0">
                <a:latin typeface="Comic Sans MS" panose="030F0702030302020204" pitchFamily="66" charset="0"/>
              </a:rPr>
              <a:t>işlemler</a:t>
            </a:r>
            <a:r>
              <a:rPr lang="tr-TR" sz="2400" dirty="0" smtClean="0">
                <a:latin typeface="Comic Sans MS" panose="030F0702030302020204" pitchFamily="66" charset="0"/>
              </a:rPr>
              <a:t> saptanamamaktadır.</a:t>
            </a:r>
          </a:p>
          <a:p>
            <a:pPr marL="171450" indent="-171450" algn="just">
              <a:buFontTx/>
              <a:buChar char="-"/>
            </a:pPr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Özellikle kaynak dengelemesine ve optimum </a:t>
            </a:r>
            <a:r>
              <a:rPr lang="tr-TR" sz="2400" dirty="0" smtClean="0">
                <a:latin typeface="Comic Sans MS" panose="030F0702030302020204" pitchFamily="66" charset="0"/>
              </a:rPr>
              <a:t>proje süresinin </a:t>
            </a:r>
            <a:r>
              <a:rPr lang="tr-TR" sz="2400" dirty="0">
                <a:latin typeface="Comic Sans MS" panose="030F0702030302020204" pitchFamily="66" charset="0"/>
              </a:rPr>
              <a:t>belirlenmesine olanak vermeyen </a:t>
            </a:r>
            <a:r>
              <a:rPr lang="tr-TR" sz="2400" dirty="0" smtClean="0">
                <a:latin typeface="Comic Sans MS" panose="030F0702030302020204" pitchFamily="66" charset="0"/>
              </a:rPr>
              <a:t>bu yetersizlikler </a:t>
            </a:r>
            <a:r>
              <a:rPr lang="tr-TR" sz="2400" dirty="0">
                <a:latin typeface="Comic Sans MS" panose="030F0702030302020204" pitchFamily="66" charset="0"/>
              </a:rPr>
              <a:t>devre diyagramlarının </a:t>
            </a:r>
            <a:r>
              <a:rPr lang="tr-TR" sz="2400" dirty="0" smtClean="0">
                <a:latin typeface="Comic Sans MS" panose="030F0702030302020204" pitchFamily="66" charset="0"/>
              </a:rPr>
              <a:t>değerini azaltmaktadır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71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908720"/>
            <a:ext cx="727280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 AĞ </a:t>
            </a:r>
            <a:r>
              <a:rPr lang="tr-T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(ŞEBEKE) DİYAGAMLARI</a:t>
            </a: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Matematiksel anlamda ağ(şebeke) diyagramı “</a:t>
            </a:r>
            <a:r>
              <a:rPr lang="tr-TR" sz="2400" dirty="0" smtClean="0">
                <a:latin typeface="Comic Sans MS" panose="030F0702030302020204" pitchFamily="66" charset="0"/>
              </a:rPr>
              <a:t>düğüm noktaları </a:t>
            </a:r>
            <a:r>
              <a:rPr lang="tr-TR" sz="2400" dirty="0">
                <a:latin typeface="Comic Sans MS" panose="030F0702030302020204" pitchFamily="66" charset="0"/>
              </a:rPr>
              <a:t>ve oklardan oluşan çizelge (grafik)” </a:t>
            </a:r>
            <a:r>
              <a:rPr lang="tr-TR" sz="2400" dirty="0" smtClean="0">
                <a:latin typeface="Comic Sans MS" panose="030F0702030302020204" pitchFamily="66" charset="0"/>
              </a:rPr>
              <a:t>diye tanımlanmaktadır. Ağ </a:t>
            </a:r>
            <a:r>
              <a:rPr lang="tr-TR" sz="2400" dirty="0">
                <a:latin typeface="Comic Sans MS" panose="030F0702030302020204" pitchFamily="66" charset="0"/>
              </a:rPr>
              <a:t>diyagramlarına dayalı iş programı teknikleri </a:t>
            </a:r>
            <a:r>
              <a:rPr lang="tr-TR" sz="2400" dirty="0" smtClean="0">
                <a:latin typeface="Comic Sans MS" panose="030F0702030302020204" pitchFamily="66" charset="0"/>
              </a:rPr>
              <a:t>iki türlü gruplandırılabilir(Şekil).</a:t>
            </a:r>
          </a:p>
          <a:p>
            <a:pPr algn="just"/>
            <a:endParaRPr lang="tr-TR" sz="12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Modern planlama teknikleri olarak da anılan CPM </a:t>
            </a:r>
            <a:r>
              <a:rPr lang="tr-TR" sz="2400" dirty="0" smtClean="0">
                <a:latin typeface="Comic Sans MS" panose="030F0702030302020204" pitchFamily="66" charset="0"/>
              </a:rPr>
              <a:t>ve PERT </a:t>
            </a:r>
            <a:r>
              <a:rPr lang="tr-TR" sz="2400" dirty="0" err="1">
                <a:latin typeface="Comic Sans MS" panose="030F0702030302020204" pitchFamily="66" charset="0"/>
              </a:rPr>
              <a:t>metodları</a:t>
            </a:r>
            <a:r>
              <a:rPr lang="tr-TR" sz="2400" dirty="0">
                <a:latin typeface="Comic Sans MS" panose="030F0702030302020204" pitchFamily="66" charset="0"/>
              </a:rPr>
              <a:t> 1957-58 yıllarında İngiltere ve </a:t>
            </a:r>
            <a:r>
              <a:rPr lang="tr-TR" sz="2400" dirty="0" smtClean="0">
                <a:latin typeface="Comic Sans MS" panose="030F0702030302020204" pitchFamily="66" charset="0"/>
              </a:rPr>
              <a:t>ABD’de geliştirilmiştir.</a:t>
            </a:r>
          </a:p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6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1052736"/>
            <a:ext cx="763284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r>
              <a:rPr lang="fr-FR" sz="2400" dirty="0" err="1">
                <a:latin typeface="Comic Sans MS" panose="030F0702030302020204" pitchFamily="66" charset="0"/>
              </a:rPr>
              <a:t>ABD’de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dirty="0" err="1">
                <a:latin typeface="Comic Sans MS" panose="030F0702030302020204" pitchFamily="66" charset="0"/>
              </a:rPr>
              <a:t>ilk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dirty="0" err="1">
                <a:latin typeface="Comic Sans MS" panose="030F0702030302020204" pitchFamily="66" charset="0"/>
              </a:rPr>
              <a:t>kez</a:t>
            </a:r>
            <a:r>
              <a:rPr lang="fr-FR" sz="2400" dirty="0">
                <a:latin typeface="Comic Sans MS" panose="030F0702030302020204" pitchFamily="66" charset="0"/>
              </a:rPr>
              <a:t> 1958’de Du Pont de Nemours </a:t>
            </a:r>
            <a:r>
              <a:rPr lang="fr-FR" sz="2400" dirty="0" err="1">
                <a:latin typeface="Comic Sans MS" panose="030F0702030302020204" pitchFamily="66" charset="0"/>
              </a:rPr>
              <a:t>Company</a:t>
            </a:r>
            <a:r>
              <a:rPr lang="fr-FR" sz="2400" dirty="0">
                <a:latin typeface="Comic Sans MS" panose="030F0702030302020204" pitchFamily="66" charset="0"/>
              </a:rPr>
              <a:t> </a:t>
            </a:r>
            <a:r>
              <a:rPr lang="fr-FR" sz="2400" dirty="0" err="1" smtClean="0">
                <a:latin typeface="Comic Sans MS" panose="030F0702030302020204" pitchFamily="66" charset="0"/>
              </a:rPr>
              <a:t>adlı</a:t>
            </a:r>
            <a:r>
              <a:rPr lang="tr-TR" sz="2400" dirty="0" smtClean="0">
                <a:latin typeface="Comic Sans MS" panose="030F0702030302020204" pitchFamily="66" charset="0"/>
              </a:rPr>
              <a:t> kimyasal </a:t>
            </a:r>
            <a:r>
              <a:rPr lang="tr-TR" sz="2400" dirty="0">
                <a:latin typeface="Comic Sans MS" panose="030F0702030302020204" pitchFamily="66" charset="0"/>
              </a:rPr>
              <a:t>yatırımlar yapan firma, büyük bir </a:t>
            </a:r>
            <a:r>
              <a:rPr lang="tr-TR" sz="2400" dirty="0" smtClean="0">
                <a:latin typeface="Comic Sans MS" panose="030F0702030302020204" pitchFamily="66" charset="0"/>
              </a:rPr>
              <a:t>yatırımın planlanmasında </a:t>
            </a:r>
            <a:r>
              <a:rPr lang="tr-TR" sz="2400" dirty="0">
                <a:latin typeface="Comic Sans MS" panose="030F0702030302020204" pitchFamily="66" charset="0"/>
              </a:rPr>
              <a:t>CPM metodunu kullanmış ve büyük </a:t>
            </a:r>
            <a:r>
              <a:rPr lang="tr-TR" sz="2400" dirty="0" smtClean="0">
                <a:latin typeface="Comic Sans MS" panose="030F0702030302020204" pitchFamily="66" charset="0"/>
              </a:rPr>
              <a:t>tasarruf sağlamayı </a:t>
            </a:r>
            <a:r>
              <a:rPr lang="tr-TR" sz="2400" dirty="0">
                <a:latin typeface="Comic Sans MS" panose="030F0702030302020204" pitchFamily="66" charset="0"/>
              </a:rPr>
              <a:t>başarmıştır. 1959 da </a:t>
            </a:r>
            <a:r>
              <a:rPr lang="tr-TR" sz="2400" dirty="0" err="1">
                <a:latin typeface="Comic Sans MS" panose="030F0702030302020204" pitchFamily="66" charset="0"/>
              </a:rPr>
              <a:t>Dr.Mauchly</a:t>
            </a:r>
            <a:r>
              <a:rPr lang="tr-TR" sz="2400" dirty="0">
                <a:latin typeface="Comic Sans MS" panose="030F0702030302020204" pitchFamily="66" charset="0"/>
              </a:rPr>
              <a:t> CPM </a:t>
            </a:r>
            <a:r>
              <a:rPr lang="tr-TR" sz="2400" dirty="0" smtClean="0">
                <a:latin typeface="Comic Sans MS" panose="030F0702030302020204" pitchFamily="66" charset="0"/>
              </a:rPr>
              <a:t>metodunu basitleştirerek </a:t>
            </a:r>
            <a:r>
              <a:rPr lang="tr-TR" sz="2400" dirty="0">
                <a:latin typeface="Comic Sans MS" panose="030F0702030302020204" pitchFamily="66" charset="0"/>
              </a:rPr>
              <a:t>endüstri yatırımlarına tatbik edilir </a:t>
            </a:r>
            <a:r>
              <a:rPr lang="tr-TR" sz="2400" dirty="0" smtClean="0">
                <a:latin typeface="Comic Sans MS" panose="030F0702030302020204" pitchFamily="66" charset="0"/>
              </a:rPr>
              <a:t>hale getirmiştir. CPM </a:t>
            </a:r>
            <a:r>
              <a:rPr lang="tr-TR" sz="2400" dirty="0">
                <a:latin typeface="Comic Sans MS" panose="030F0702030302020204" pitchFamily="66" charset="0"/>
              </a:rPr>
              <a:t>ayrıntılı biçimde inceleneceğinden PERT </a:t>
            </a:r>
            <a:r>
              <a:rPr lang="tr-TR" sz="2400" dirty="0" smtClean="0">
                <a:latin typeface="Comic Sans MS" panose="030F0702030302020204" pitchFamily="66" charset="0"/>
              </a:rPr>
              <a:t>metodu ile </a:t>
            </a:r>
            <a:r>
              <a:rPr lang="tr-TR" sz="2400" dirty="0">
                <a:latin typeface="Comic Sans MS" panose="030F0702030302020204" pitchFamily="66" charset="0"/>
              </a:rPr>
              <a:t>ilgili özet bilgilerin sunulmasında yarar görülmüştür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8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64704"/>
            <a:ext cx="8848319" cy="4896544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23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276872"/>
            <a:ext cx="8863364" cy="36724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85892" y="476672"/>
            <a:ext cx="8784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latin typeface="Comic Sans MS" panose="030F0702030302020204" pitchFamily="66" charset="0"/>
              </a:rPr>
              <a:t>	</a:t>
            </a: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CPM </a:t>
            </a:r>
            <a:r>
              <a:rPr lang="tr-T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METODU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b="1" dirty="0">
                <a:latin typeface="Comic Sans MS" panose="030F0702030302020204" pitchFamily="66" charset="0"/>
              </a:rPr>
              <a:t>CPM </a:t>
            </a:r>
            <a:r>
              <a:rPr lang="tr-TR" sz="2400" b="1" dirty="0" smtClean="0">
                <a:latin typeface="Comic Sans MS" panose="030F0702030302020204" pitchFamily="66" charset="0"/>
              </a:rPr>
              <a:t>:</a:t>
            </a:r>
            <a:r>
              <a:rPr lang="tr-TR" sz="2400" dirty="0" smtClean="0">
                <a:latin typeface="Comic Sans MS" panose="030F0702030302020204" pitchFamily="66" charset="0"/>
              </a:rPr>
              <a:t>Kritik </a:t>
            </a:r>
            <a:r>
              <a:rPr lang="tr-TR" sz="2400" dirty="0">
                <a:latin typeface="Comic Sans MS" panose="030F0702030302020204" pitchFamily="66" charset="0"/>
              </a:rPr>
              <a:t>Yol (Yörünge) </a:t>
            </a:r>
            <a:r>
              <a:rPr lang="tr-TR" sz="2400" dirty="0" smtClean="0">
                <a:latin typeface="Comic Sans MS" panose="030F0702030302020204" pitchFamily="66" charset="0"/>
              </a:rPr>
              <a:t>Metodu (</a:t>
            </a:r>
            <a:r>
              <a:rPr lang="tr-TR" sz="2400" dirty="0">
                <a:latin typeface="Comic Sans MS" panose="030F0702030302020204" pitchFamily="66" charset="0"/>
              </a:rPr>
              <a:t>Critical </a:t>
            </a:r>
            <a:r>
              <a:rPr lang="tr-TR" sz="2400" dirty="0" err="1">
                <a:latin typeface="Comic Sans MS" panose="030F0702030302020204" pitchFamily="66" charset="0"/>
              </a:rPr>
              <a:t>Path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tr-TR" sz="2400" dirty="0" err="1">
                <a:latin typeface="Comic Sans MS" panose="030F0702030302020204" pitchFamily="66" charset="0"/>
              </a:rPr>
              <a:t>Method</a:t>
            </a:r>
            <a:r>
              <a:rPr lang="tr-TR" sz="2400" dirty="0">
                <a:latin typeface="Comic Sans MS" panose="030F0702030302020204" pitchFamily="66" charset="0"/>
              </a:rPr>
              <a:t>)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83568" y="332656"/>
            <a:ext cx="777686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 err="1">
                <a:latin typeface="Comic Sans MS" panose="030F0702030302020204" pitchFamily="66" charset="0"/>
              </a:rPr>
              <a:t>CPM’deki</a:t>
            </a:r>
            <a:r>
              <a:rPr lang="tr-TR" sz="2000" b="1" dirty="0">
                <a:latin typeface="Comic Sans MS" panose="030F0702030302020204" pitchFamily="66" charset="0"/>
              </a:rPr>
              <a:t> İşlem Türleri</a:t>
            </a:r>
            <a:r>
              <a:rPr lang="tr-TR" sz="2000" b="1" dirty="0" smtClean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000" b="1" dirty="0">
              <a:latin typeface="Comic Sans MS" panose="030F0702030302020204" pitchFamily="66" charset="0"/>
            </a:endParaRPr>
          </a:p>
          <a:p>
            <a:pPr marL="342900" indent="-342900" algn="just">
              <a:buAutoNum type="arabicParenR"/>
            </a:pPr>
            <a:r>
              <a:rPr lang="tr-TR" sz="2000" dirty="0" smtClean="0">
                <a:latin typeface="Comic Sans MS" panose="030F0702030302020204" pitchFamily="66" charset="0"/>
              </a:rPr>
              <a:t>Zaman </a:t>
            </a:r>
            <a:r>
              <a:rPr lang="tr-TR" sz="2000" dirty="0">
                <a:latin typeface="Comic Sans MS" panose="030F0702030302020204" pitchFamily="66" charset="0"/>
              </a:rPr>
              <a:t>ve kaynak harcayan GERÇEK işlemler (kazı </a:t>
            </a:r>
            <a:r>
              <a:rPr lang="tr-TR" sz="2000" dirty="0" smtClean="0">
                <a:latin typeface="Comic Sans MS" panose="030F0702030302020204" pitchFamily="66" charset="0"/>
              </a:rPr>
              <a:t>işleri, kalıp </a:t>
            </a:r>
            <a:r>
              <a:rPr lang="tr-TR" sz="2000" dirty="0">
                <a:latin typeface="Comic Sans MS" panose="030F0702030302020204" pitchFamily="66" charset="0"/>
              </a:rPr>
              <a:t>yapımı beton dökümü </a:t>
            </a:r>
            <a:r>
              <a:rPr lang="tr-TR" sz="2000" dirty="0" err="1" smtClean="0">
                <a:latin typeface="Comic Sans MS" panose="030F0702030302020204" pitchFamily="66" charset="0"/>
              </a:rPr>
              <a:t>v.b</a:t>
            </a:r>
            <a:r>
              <a:rPr lang="tr-TR" sz="2000" dirty="0" smtClean="0">
                <a:latin typeface="Comic Sans MS" panose="030F0702030302020204" pitchFamily="66" charset="0"/>
              </a:rPr>
              <a:t>)</a:t>
            </a:r>
          </a:p>
          <a:p>
            <a:pPr marL="342900" indent="-342900" algn="just">
              <a:buAutoNum type="arabicParenR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342900" indent="-342900" algn="just">
              <a:buAutoNum type="arabicParenR"/>
            </a:pPr>
            <a:r>
              <a:rPr lang="tr-TR" sz="2000" dirty="0" smtClean="0">
                <a:latin typeface="Comic Sans MS" panose="030F0702030302020204" pitchFamily="66" charset="0"/>
              </a:rPr>
              <a:t>Yalnız </a:t>
            </a:r>
            <a:r>
              <a:rPr lang="tr-TR" sz="2000" dirty="0">
                <a:latin typeface="Comic Sans MS" panose="030F0702030302020204" pitchFamily="66" charset="0"/>
              </a:rPr>
              <a:t>zaman harcayan YAPAY (Suni</a:t>
            </a:r>
            <a:r>
              <a:rPr lang="tr-TR" sz="2000" dirty="0" smtClean="0">
                <a:latin typeface="Comic Sans MS" panose="030F0702030302020204" pitchFamily="66" charset="0"/>
              </a:rPr>
              <a:t>) işlemler</a:t>
            </a:r>
            <a:r>
              <a:rPr lang="tr-TR" sz="2000" dirty="0">
                <a:latin typeface="Comic Sans MS" panose="030F0702030302020204" pitchFamily="66" charset="0"/>
              </a:rPr>
              <a:t>. (</a:t>
            </a:r>
            <a:r>
              <a:rPr lang="tr-TR" sz="2000" dirty="0" smtClean="0">
                <a:latin typeface="Comic Sans MS" panose="030F0702030302020204" pitchFamily="66" charset="0"/>
              </a:rPr>
              <a:t>boyanın kuruması</a:t>
            </a:r>
            <a:r>
              <a:rPr lang="tr-TR" sz="2000" dirty="0">
                <a:latin typeface="Comic Sans MS" panose="030F0702030302020204" pitchFamily="66" charset="0"/>
              </a:rPr>
              <a:t>, betonun sertleşmesi </a:t>
            </a:r>
            <a:r>
              <a:rPr lang="tr-TR" sz="2000" dirty="0" err="1">
                <a:latin typeface="Comic Sans MS" panose="030F0702030302020204" pitchFamily="66" charset="0"/>
              </a:rPr>
              <a:t>v.b</a:t>
            </a:r>
            <a:r>
              <a:rPr lang="tr-TR" sz="2000" dirty="0" smtClean="0">
                <a:latin typeface="Comic Sans MS" panose="030F0702030302020204" pitchFamily="66" charset="0"/>
              </a:rPr>
              <a:t>.)</a:t>
            </a:r>
          </a:p>
          <a:p>
            <a:pPr marL="342900" indent="-342900" algn="just">
              <a:buAutoNum type="arabicParenR"/>
            </a:pPr>
            <a:endParaRPr lang="tr-TR" sz="2000" dirty="0">
              <a:latin typeface="Comic Sans MS" panose="030F0702030302020204" pitchFamily="66" charset="0"/>
            </a:endParaRPr>
          </a:p>
          <a:p>
            <a:pPr marL="342900" indent="-342900" algn="just">
              <a:buAutoNum type="arabicParenR"/>
            </a:pPr>
            <a:r>
              <a:rPr lang="tr-TR" sz="2000" dirty="0" smtClean="0">
                <a:latin typeface="Comic Sans MS" panose="030F0702030302020204" pitchFamily="66" charset="0"/>
              </a:rPr>
              <a:t>Ne </a:t>
            </a:r>
            <a:r>
              <a:rPr lang="tr-TR" sz="2000" dirty="0">
                <a:latin typeface="Comic Sans MS" panose="030F0702030302020204" pitchFamily="66" charset="0"/>
              </a:rPr>
              <a:t>zaman, ne de kaynak harcayan KUKLA (Gerçek </a:t>
            </a:r>
            <a:r>
              <a:rPr lang="tr-TR" sz="2000" dirty="0" smtClean="0">
                <a:latin typeface="Comic Sans MS" panose="030F0702030302020204" pitchFamily="66" charset="0"/>
              </a:rPr>
              <a:t>dışı, hayali</a:t>
            </a:r>
            <a:r>
              <a:rPr lang="tr-TR" sz="2000" dirty="0">
                <a:latin typeface="Comic Sans MS" panose="030F0702030302020204" pitchFamily="66" charset="0"/>
              </a:rPr>
              <a:t>= </a:t>
            </a:r>
            <a:r>
              <a:rPr lang="tr-TR" sz="2000" dirty="0" err="1">
                <a:latin typeface="Comic Sans MS" panose="030F0702030302020204" pitchFamily="66" charset="0"/>
              </a:rPr>
              <a:t>dummy</a:t>
            </a:r>
            <a:r>
              <a:rPr lang="tr-TR" sz="2000" dirty="0">
                <a:latin typeface="Comic Sans MS" panose="030F0702030302020204" pitchFamily="66" charset="0"/>
              </a:rPr>
              <a:t>) işlemler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000" dirty="0">
              <a:latin typeface="Comic Sans MS" panose="030F0702030302020204" pitchFamily="66" charset="0"/>
            </a:endParaRPr>
          </a:p>
          <a:p>
            <a:pPr algn="just"/>
            <a:r>
              <a:rPr lang="tr-TR" sz="2000" dirty="0">
                <a:latin typeface="Comic Sans MS" panose="030F0702030302020204" pitchFamily="66" charset="0"/>
              </a:rPr>
              <a:t>İşlemler arasındaki ilişkiyi belirtmek amacıyla </a:t>
            </a:r>
            <a:r>
              <a:rPr lang="tr-TR" sz="2000" dirty="0" smtClean="0">
                <a:latin typeface="Comic Sans MS" panose="030F0702030302020204" pitchFamily="66" charset="0"/>
              </a:rPr>
              <a:t>CPM şebekesine </a:t>
            </a:r>
            <a:r>
              <a:rPr lang="tr-TR" sz="2000" dirty="0">
                <a:latin typeface="Comic Sans MS" panose="030F0702030302020204" pitchFamily="66" charset="0"/>
              </a:rPr>
              <a:t>yardımcı olarak giren işlemlerdir. Kesikli </a:t>
            </a:r>
            <a:r>
              <a:rPr lang="tr-TR" sz="2000" dirty="0" smtClean="0">
                <a:latin typeface="Comic Sans MS" panose="030F0702030302020204" pitchFamily="66" charset="0"/>
              </a:rPr>
              <a:t>çizgi ile </a:t>
            </a:r>
            <a:r>
              <a:rPr lang="tr-TR" sz="2000" dirty="0">
                <a:latin typeface="Comic Sans MS" panose="030F0702030302020204" pitchFamily="66" charset="0"/>
              </a:rPr>
              <a:t>gösterilirler.</a:t>
            </a:r>
            <a:endParaRPr lang="tr-TR" sz="1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4581128"/>
            <a:ext cx="8568952" cy="200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3528" y="188640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>
                <a:latin typeface="Comic Sans MS" panose="030F0702030302020204" pitchFamily="66" charset="0"/>
              </a:rPr>
              <a:t>İşlemler Arasındaki </a:t>
            </a:r>
            <a:r>
              <a:rPr lang="tr-TR" sz="2400" b="1" dirty="0" smtClean="0">
                <a:latin typeface="Comic Sans MS" panose="030F0702030302020204" pitchFamily="66" charset="0"/>
              </a:rPr>
              <a:t>İlişkiler</a:t>
            </a:r>
          </a:p>
          <a:p>
            <a:endParaRPr lang="tr-TR" sz="1200" b="1" dirty="0">
              <a:latin typeface="Comic Sans MS" panose="030F0702030302020204" pitchFamily="66" charset="0"/>
            </a:endParaRPr>
          </a:p>
          <a:p>
            <a:r>
              <a:rPr lang="tr-TR" sz="2400" dirty="0">
                <a:latin typeface="Comic Sans MS" panose="030F0702030302020204" pitchFamily="66" charset="0"/>
              </a:rPr>
              <a:t>CPM metodunda temel ilişki, bir işlem bittikten sonra </a:t>
            </a:r>
            <a:r>
              <a:rPr lang="tr-TR" sz="2400" dirty="0" smtClean="0">
                <a:latin typeface="Comic Sans MS" panose="030F0702030302020204" pitchFamily="66" charset="0"/>
              </a:rPr>
              <a:t>onu izleyen </a:t>
            </a:r>
            <a:r>
              <a:rPr lang="tr-TR" sz="2400" dirty="0">
                <a:latin typeface="Comic Sans MS" panose="030F0702030302020204" pitchFamily="66" charset="0"/>
              </a:rPr>
              <a:t>işlemin veya </a:t>
            </a:r>
            <a:r>
              <a:rPr lang="tr-TR" sz="2400" dirty="0" err="1">
                <a:latin typeface="Comic Sans MS" panose="030F0702030302020204" pitchFamily="66" charset="0"/>
              </a:rPr>
              <a:t>işlemlberin</a:t>
            </a:r>
            <a:r>
              <a:rPr lang="tr-TR" sz="2400" dirty="0">
                <a:latin typeface="Comic Sans MS" panose="030F0702030302020204" pitchFamily="66" charset="0"/>
              </a:rPr>
              <a:t> başlayabileceği </a:t>
            </a:r>
            <a:r>
              <a:rPr lang="tr-TR" sz="2400" dirty="0" smtClean="0">
                <a:latin typeface="Comic Sans MS" panose="030F0702030302020204" pitchFamily="66" charset="0"/>
              </a:rPr>
              <a:t>ilişkisidir. Bir </a:t>
            </a:r>
            <a:r>
              <a:rPr lang="tr-TR" sz="2400" dirty="0">
                <a:latin typeface="Comic Sans MS" panose="030F0702030302020204" pitchFamily="66" charset="0"/>
              </a:rPr>
              <a:t>başka değişle SON-BAŞ ilişkisi vardır.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82" y="1933774"/>
            <a:ext cx="8494998" cy="1080120"/>
          </a:xfrm>
          <a:prstGeom prst="rect">
            <a:avLst/>
          </a:prstGeom>
        </p:spPr>
      </p:pic>
      <p:grpSp>
        <p:nvGrpSpPr>
          <p:cNvPr id="8" name="Grup 7"/>
          <p:cNvGrpSpPr/>
          <p:nvPr/>
        </p:nvGrpSpPr>
        <p:grpSpPr>
          <a:xfrm>
            <a:off x="395536" y="3132007"/>
            <a:ext cx="3833057" cy="1665145"/>
            <a:chOff x="395536" y="3645024"/>
            <a:chExt cx="4430464" cy="1783457"/>
          </a:xfrm>
        </p:grpSpPr>
        <p:pic>
          <p:nvPicPr>
            <p:cNvPr id="6" name="Resim 5"/>
            <p:cNvPicPr>
              <a:picLocks noChangeAspect="1"/>
            </p:cNvPicPr>
            <p:nvPr/>
          </p:nvPicPr>
          <p:blipFill rotWithShape="1">
            <a:blip r:embed="rId3"/>
            <a:srcRect r="942"/>
            <a:stretch/>
          </p:blipFill>
          <p:spPr>
            <a:xfrm>
              <a:off x="395536" y="3645024"/>
              <a:ext cx="4430464" cy="1783457"/>
            </a:xfrm>
            <a:prstGeom prst="rect">
              <a:avLst/>
            </a:prstGeom>
          </p:spPr>
        </p:pic>
        <p:pic>
          <p:nvPicPr>
            <p:cNvPr id="7" name="Resim 6"/>
            <p:cNvPicPr>
              <a:picLocks noChangeAspect="1"/>
            </p:cNvPicPr>
            <p:nvPr/>
          </p:nvPicPr>
          <p:blipFill rotWithShape="1">
            <a:blip r:embed="rId4"/>
            <a:srcRect r="6339"/>
            <a:stretch/>
          </p:blipFill>
          <p:spPr>
            <a:xfrm>
              <a:off x="4211960" y="4048260"/>
              <a:ext cx="614040" cy="835890"/>
            </a:xfrm>
            <a:prstGeom prst="rect">
              <a:avLst/>
            </a:prstGeom>
          </p:spPr>
        </p:pic>
      </p:grpSp>
      <p:sp>
        <p:nvSpPr>
          <p:cNvPr id="9" name="Dikdörtgen 8"/>
          <p:cNvSpPr/>
          <p:nvPr/>
        </p:nvSpPr>
        <p:spPr>
          <a:xfrm>
            <a:off x="4355976" y="3107241"/>
            <a:ext cx="44625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Comic Sans MS" panose="030F0702030302020204" pitchFamily="66" charset="0"/>
              </a:rPr>
              <a:t>A ve B tamamlandıktan sonra </a:t>
            </a:r>
            <a:r>
              <a:rPr lang="es-ES" sz="2400" dirty="0" smtClean="0">
                <a:latin typeface="Comic Sans MS" panose="030F0702030302020204" pitchFamily="66" charset="0"/>
              </a:rPr>
              <a:t>C</a:t>
            </a:r>
            <a:r>
              <a:rPr lang="tr-TR" sz="2400" dirty="0" smtClean="0">
                <a:latin typeface="Comic Sans MS" panose="030F0702030302020204" pitchFamily="66" charset="0"/>
              </a:rPr>
              <a:t> başlayabilir </a:t>
            </a:r>
            <a:r>
              <a:rPr 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veya</a:t>
            </a:r>
            <a:r>
              <a:rPr lang="tr-TR" sz="2400" dirty="0">
                <a:latin typeface="Comic Sans MS" panose="030F0702030302020204" pitchFamily="66" charset="0"/>
              </a:rPr>
              <a:t> C </a:t>
            </a:r>
            <a:r>
              <a:rPr lang="tr-TR" sz="2400" dirty="0" err="1" smtClean="0">
                <a:latin typeface="Comic Sans MS" panose="030F0702030302020204" pitchFamily="66" charset="0"/>
              </a:rPr>
              <a:t>nin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it-IT" sz="2400" dirty="0" smtClean="0">
                <a:latin typeface="Comic Sans MS" panose="030F0702030302020204" pitchFamily="66" charset="0"/>
              </a:rPr>
              <a:t>başlayabilmesi </a:t>
            </a:r>
            <a:r>
              <a:rPr lang="it-IT" sz="2400" dirty="0">
                <a:latin typeface="Comic Sans MS" panose="030F0702030302020204" pitchFamily="66" charset="0"/>
              </a:rPr>
              <a:t>için A ve </a:t>
            </a:r>
            <a:r>
              <a:rPr lang="it-IT" sz="2400" dirty="0" smtClean="0">
                <a:latin typeface="Comic Sans MS" panose="030F0702030302020204" pitchFamily="66" charset="0"/>
              </a:rPr>
              <a:t>B</a:t>
            </a:r>
            <a:r>
              <a:rPr lang="tr-TR" sz="2400" dirty="0" smtClean="0">
                <a:latin typeface="Comic Sans MS" panose="030F0702030302020204" pitchFamily="66" charset="0"/>
              </a:rPr>
              <a:t> tamamlanmış </a:t>
            </a:r>
            <a:r>
              <a:rPr lang="tr-TR" sz="2400" dirty="0">
                <a:latin typeface="Comic Sans MS" panose="030F0702030302020204" pitchFamily="66" charset="0"/>
              </a:rPr>
              <a:t>olmalı.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338" y="4882928"/>
            <a:ext cx="3818622" cy="1930448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4355976" y="484660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2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A </a:t>
            </a:r>
            <a:r>
              <a:rPr 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ve</a:t>
            </a:r>
            <a:r>
              <a:rPr lang="tr-T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B (her ikisi birden</a:t>
            </a:r>
            <a:r>
              <a:rPr lang="tr-TR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) tamamlandıktan </a:t>
            </a:r>
            <a:r>
              <a:rPr lang="tr-T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sonra C </a:t>
            </a:r>
            <a:r>
              <a:rPr 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ve</a:t>
            </a:r>
            <a:r>
              <a:rPr lang="tr-T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 D </a:t>
            </a:r>
            <a:r>
              <a:rPr lang="tr-TR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işlemleri </a:t>
            </a:r>
            <a:r>
              <a:rPr lang="tr-TR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başlayabilir. 	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1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3642"/>
            <a:ext cx="3635896" cy="6909452"/>
          </a:xfrm>
          <a:prstGeom prst="rect">
            <a:avLst/>
          </a:prstGeom>
        </p:spPr>
      </p:pic>
      <p:cxnSp>
        <p:nvCxnSpPr>
          <p:cNvPr id="4" name="Düz Bağlayıcı 3"/>
          <p:cNvCxnSpPr/>
          <p:nvPr/>
        </p:nvCxnSpPr>
        <p:spPr>
          <a:xfrm>
            <a:off x="539552" y="2132856"/>
            <a:ext cx="36358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Düz Bağlayıcı 5"/>
          <p:cNvCxnSpPr/>
          <p:nvPr/>
        </p:nvCxnSpPr>
        <p:spPr>
          <a:xfrm>
            <a:off x="539552" y="4437112"/>
            <a:ext cx="36358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Dikdörtgen 7"/>
          <p:cNvSpPr/>
          <p:nvPr/>
        </p:nvSpPr>
        <p:spPr>
          <a:xfrm>
            <a:off x="4283968" y="188640"/>
            <a:ext cx="471601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Comic Sans MS" panose="030F0702030302020204" pitchFamily="66" charset="0"/>
              </a:rPr>
              <a:t>A ve B tamamlandıktan sonra </a:t>
            </a:r>
            <a:r>
              <a:rPr lang="es-ES" sz="2400" dirty="0" smtClean="0">
                <a:latin typeface="Comic Sans MS" panose="030F0702030302020204" pitchFamily="66" charset="0"/>
              </a:rPr>
              <a:t>C</a:t>
            </a:r>
            <a:r>
              <a:rPr lang="tr-TR" sz="2400" dirty="0" smtClean="0">
                <a:latin typeface="Comic Sans MS" panose="030F0702030302020204" pitchFamily="66" charset="0"/>
              </a:rPr>
              <a:t>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B </a:t>
            </a:r>
            <a:r>
              <a:rPr lang="tr-TR" sz="2400" dirty="0">
                <a:latin typeface="Comic Sans MS" panose="030F0702030302020204" pitchFamily="66" charset="0"/>
              </a:rPr>
              <a:t>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D başlayabilir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pt-BR" sz="2400" dirty="0" smtClean="0">
                <a:latin typeface="Comic Sans MS" panose="030F0702030302020204" pitchFamily="66" charset="0"/>
              </a:rPr>
              <a:t>A </a:t>
            </a:r>
            <a:r>
              <a:rPr lang="pt-BR" sz="2400" dirty="0">
                <a:latin typeface="Comic Sans MS" panose="030F0702030302020204" pitchFamily="66" charset="0"/>
              </a:rPr>
              <a:t>tamamlandıktan sonra </a:t>
            </a:r>
            <a:r>
              <a:rPr lang="pt-BR" sz="2400" dirty="0" smtClean="0">
                <a:latin typeface="Comic Sans MS" panose="030F0702030302020204" pitchFamily="66" charset="0"/>
              </a:rPr>
              <a:t>C</a:t>
            </a:r>
            <a:r>
              <a:rPr lang="tr-TR" sz="2400" dirty="0" smtClean="0">
                <a:latin typeface="Comic Sans MS" panose="030F0702030302020204" pitchFamily="66" charset="0"/>
              </a:rPr>
              <a:t>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es-ES" sz="2400" dirty="0" smtClean="0">
                <a:latin typeface="Comic Sans MS" panose="030F0702030302020204" pitchFamily="66" charset="0"/>
              </a:rPr>
              <a:t>A </a:t>
            </a:r>
            <a:r>
              <a:rPr lang="es-ES" sz="2400" dirty="0">
                <a:latin typeface="Comic Sans MS" panose="030F0702030302020204" pitchFamily="66" charset="0"/>
              </a:rPr>
              <a:t>ve B tamamlandıktan sonra </a:t>
            </a:r>
            <a:r>
              <a:rPr lang="es-ES" sz="2400" dirty="0" smtClean="0">
                <a:latin typeface="Comic Sans MS" panose="030F0702030302020204" pitchFamily="66" charset="0"/>
              </a:rPr>
              <a:t>D</a:t>
            </a:r>
            <a:r>
              <a:rPr lang="tr-TR" sz="2400" dirty="0" smtClean="0">
                <a:latin typeface="Comic Sans MS" panose="030F0702030302020204" pitchFamily="66" charset="0"/>
              </a:rPr>
              <a:t>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A </a:t>
            </a:r>
            <a:r>
              <a:rPr lang="tr-TR" sz="2400" dirty="0">
                <a:latin typeface="Comic Sans MS" panose="030F0702030302020204" pitchFamily="66" charset="0"/>
              </a:rPr>
              <a:t>ve B 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K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B </a:t>
            </a:r>
            <a:r>
              <a:rPr lang="tr-TR" sz="2400" dirty="0">
                <a:latin typeface="Comic Sans MS" panose="030F0702030302020204" pitchFamily="66" charset="0"/>
              </a:rPr>
              <a:t>ve C 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L başlayabilir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47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332656"/>
            <a:ext cx="4464496" cy="300185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50" y="3741982"/>
            <a:ext cx="3185604" cy="2711354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4716016" y="287525"/>
            <a:ext cx="417646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omic Sans MS" panose="030F0702030302020204" pitchFamily="66" charset="0"/>
              </a:rPr>
              <a:t>A 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K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es-ES" sz="2400" dirty="0" smtClean="0">
                <a:latin typeface="Comic Sans MS" panose="030F0702030302020204" pitchFamily="66" charset="0"/>
              </a:rPr>
              <a:t>A </a:t>
            </a:r>
            <a:r>
              <a:rPr lang="es-ES" sz="2400" dirty="0">
                <a:latin typeface="Comic Sans MS" panose="030F0702030302020204" pitchFamily="66" charset="0"/>
              </a:rPr>
              <a:t>ve B tamamlandıktan sonra </a:t>
            </a:r>
            <a:r>
              <a:rPr lang="es-ES" sz="2400" dirty="0" smtClean="0">
                <a:latin typeface="Comic Sans MS" panose="030F0702030302020204" pitchFamily="66" charset="0"/>
              </a:rPr>
              <a:t>L</a:t>
            </a:r>
            <a:r>
              <a:rPr lang="tr-TR" sz="2400" dirty="0" smtClean="0">
                <a:latin typeface="Comic Sans MS" panose="030F0702030302020204" pitchFamily="66" charset="0"/>
              </a:rPr>
              <a:t> başlayabilir.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B </a:t>
            </a:r>
            <a:r>
              <a:rPr lang="tr-TR" sz="2400" dirty="0">
                <a:latin typeface="Comic Sans MS" panose="030F0702030302020204" pitchFamily="66" charset="0"/>
              </a:rPr>
              <a:t>ve C 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M başlayabilir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4139952" y="3635720"/>
            <a:ext cx="460851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Comic Sans MS" panose="030F0702030302020204" pitchFamily="66" charset="0"/>
              </a:rPr>
              <a:t>A tamamlandıktan sonra </a:t>
            </a:r>
            <a:r>
              <a:rPr lang="tr-TR" sz="2400" dirty="0" smtClean="0">
                <a:latin typeface="Comic Sans MS" panose="030F0702030302020204" pitchFamily="66" charset="0"/>
              </a:rPr>
              <a:t>K başlayabilir.</a:t>
            </a:r>
          </a:p>
          <a:p>
            <a:pPr algn="just"/>
            <a:endParaRPr lang="tr-TR" sz="2000" dirty="0">
              <a:latin typeface="Comic Sans MS" panose="030F0702030302020204" pitchFamily="66" charset="0"/>
            </a:endParaRPr>
          </a:p>
          <a:p>
            <a:pPr algn="just"/>
            <a:r>
              <a:rPr lang="es-ES" sz="2400" dirty="0" smtClean="0">
                <a:latin typeface="Comic Sans MS" panose="030F0702030302020204" pitchFamily="66" charset="0"/>
              </a:rPr>
              <a:t>A </a:t>
            </a:r>
            <a:r>
              <a:rPr lang="es-ES" sz="2400" dirty="0">
                <a:latin typeface="Comic Sans MS" panose="030F0702030302020204" pitchFamily="66" charset="0"/>
              </a:rPr>
              <a:t>ve B tamamlandıktan sonra </a:t>
            </a:r>
            <a:r>
              <a:rPr lang="es-ES" sz="2400" dirty="0" smtClean="0">
                <a:latin typeface="Comic Sans MS" panose="030F0702030302020204" pitchFamily="66" charset="0"/>
              </a:rPr>
              <a:t>L</a:t>
            </a:r>
            <a:r>
              <a:rPr lang="tr-TR" sz="2400" dirty="0" smtClean="0">
                <a:latin typeface="Comic Sans MS" panose="030F0702030302020204" pitchFamily="66" charset="0"/>
              </a:rPr>
              <a:t> başlayabilir.</a:t>
            </a:r>
          </a:p>
          <a:p>
            <a:pPr algn="just"/>
            <a:endParaRPr lang="tr-TR" sz="2000" dirty="0">
              <a:latin typeface="Comic Sans MS" panose="030F0702030302020204" pitchFamily="66" charset="0"/>
            </a:endParaRPr>
          </a:p>
          <a:p>
            <a:pPr algn="just"/>
            <a:r>
              <a:rPr lang="es-ES" sz="2400" dirty="0" smtClean="0">
                <a:latin typeface="Comic Sans MS" panose="030F0702030302020204" pitchFamily="66" charset="0"/>
              </a:rPr>
              <a:t>A</a:t>
            </a:r>
            <a:r>
              <a:rPr lang="es-ES" sz="2400" dirty="0">
                <a:latin typeface="Comic Sans MS" panose="030F0702030302020204" pitchFamily="66" charset="0"/>
              </a:rPr>
              <a:t>, B ve C tamamlandıktan </a:t>
            </a:r>
            <a:r>
              <a:rPr lang="es-ES" sz="2400" dirty="0" smtClean="0">
                <a:latin typeface="Comic Sans MS" panose="030F0702030302020204" pitchFamily="66" charset="0"/>
              </a:rPr>
              <a:t>sonra</a:t>
            </a:r>
            <a:r>
              <a:rPr lang="tr-TR" sz="2400" dirty="0" smtClean="0">
                <a:latin typeface="Comic Sans MS" panose="030F0702030302020204" pitchFamily="66" charset="0"/>
              </a:rPr>
              <a:t> M </a:t>
            </a:r>
            <a:r>
              <a:rPr lang="tr-TR" sz="2400" dirty="0">
                <a:latin typeface="Comic Sans MS" panose="030F0702030302020204" pitchFamily="66" charset="0"/>
              </a:rPr>
              <a:t>başlayabilir.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3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1"/>
          <p:cNvSpPr txBox="1">
            <a:spLocks noChangeArrowheads="1"/>
          </p:cNvSpPr>
          <p:nvPr/>
        </p:nvSpPr>
        <p:spPr bwMode="auto">
          <a:xfrm>
            <a:off x="1043608" y="2132856"/>
            <a:ext cx="705678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tr-TR" sz="4800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tr-TR" sz="4800" dirty="0" smtClean="0">
                <a:solidFill>
                  <a:schemeClr val="tx2"/>
                </a:solidFill>
                <a:latin typeface="Calibri" pitchFamily="34" charset="0"/>
              </a:rPr>
              <a:t>İŞ PROGRAMLARI</a:t>
            </a:r>
            <a:endParaRPr lang="tr-TR" sz="48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2169" y="595621"/>
            <a:ext cx="43924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KURAL 1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İki </a:t>
            </a:r>
            <a:r>
              <a:rPr lang="tr-TR" sz="2400" dirty="0">
                <a:latin typeface="Comic Sans MS" panose="030F0702030302020204" pitchFamily="66" charset="0"/>
              </a:rPr>
              <a:t>düğüm noktası arasında birden fazla işlem </a:t>
            </a:r>
            <a:r>
              <a:rPr lang="tr-TR" sz="2400" dirty="0" smtClean="0">
                <a:latin typeface="Comic Sans MS" panose="030F0702030302020204" pitchFamily="66" charset="0"/>
              </a:rPr>
              <a:t>varsa, bunlar </a:t>
            </a:r>
            <a:r>
              <a:rPr lang="tr-TR" sz="2400" dirty="0">
                <a:latin typeface="Comic Sans MS" panose="030F0702030302020204" pitchFamily="66" charset="0"/>
              </a:rPr>
              <a:t>kırık çizgi veya eğri ile gösterilemezler. </a:t>
            </a:r>
            <a:r>
              <a:rPr lang="tr-TR" sz="2400" dirty="0" smtClean="0">
                <a:latin typeface="Comic Sans MS" panose="030F0702030302020204" pitchFamily="66" charset="0"/>
              </a:rPr>
              <a:t>İşlemlerin başlangıç </a:t>
            </a:r>
            <a:r>
              <a:rPr lang="tr-TR" sz="2400" dirty="0">
                <a:latin typeface="Comic Sans MS" panose="030F0702030302020204" pitchFamily="66" charset="0"/>
              </a:rPr>
              <a:t>veya bitiş düğüm noktalarına kurla işlemler ve </a:t>
            </a:r>
            <a:r>
              <a:rPr lang="tr-TR" sz="2400" dirty="0" smtClean="0">
                <a:latin typeface="Comic Sans MS" panose="030F0702030302020204" pitchFamily="66" charset="0"/>
              </a:rPr>
              <a:t>yeni düğüm </a:t>
            </a:r>
            <a:r>
              <a:rPr lang="tr-TR" sz="2400" dirty="0">
                <a:latin typeface="Comic Sans MS" panose="030F0702030302020204" pitchFamily="66" charset="0"/>
              </a:rPr>
              <a:t>noktaları eklenir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r="54788" b="49985"/>
          <a:stretch/>
        </p:blipFill>
        <p:spPr>
          <a:xfrm>
            <a:off x="173306" y="4049688"/>
            <a:ext cx="4392488" cy="2808312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/>
          <a:srcRect l="62001"/>
          <a:stretch/>
        </p:blipFill>
        <p:spPr>
          <a:xfrm>
            <a:off x="4694657" y="790497"/>
            <a:ext cx="4320480" cy="6067503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572042" y="0"/>
            <a:ext cx="8571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>
                <a:latin typeface="Comic Sans MS" panose="030F0702030302020204" pitchFamily="66" charset="0"/>
              </a:rPr>
              <a:t>CPM Ağ Diyagramı Kurulurken Dikkate Alınması Gereken Önemli Kurallar: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7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16632"/>
            <a:ext cx="88569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KURAL 2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işlem, kendinden önce biten işlemlerin </a:t>
            </a:r>
            <a:r>
              <a:rPr lang="tr-TR" sz="2400" dirty="0" smtClean="0">
                <a:latin typeface="Comic Sans MS" panose="030F0702030302020204" pitchFamily="66" charset="0"/>
              </a:rPr>
              <a:t>başlangıç noktasına </a:t>
            </a:r>
            <a:r>
              <a:rPr lang="tr-TR" sz="2400" dirty="0">
                <a:latin typeface="Comic Sans MS" panose="030F0702030302020204" pitchFamily="66" charset="0"/>
              </a:rPr>
              <a:t>bağlanamaz.</a:t>
            </a: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Görüldüğü </a:t>
            </a:r>
            <a:r>
              <a:rPr lang="tr-TR" sz="2400" dirty="0">
                <a:latin typeface="Comic Sans MS" panose="030F0702030302020204" pitchFamily="66" charset="0"/>
              </a:rPr>
              <a:t>gibi, B işlemi D ve E’den sonra başladığı halde </a:t>
            </a:r>
            <a:r>
              <a:rPr lang="tr-TR" sz="2400" dirty="0" smtClean="0">
                <a:latin typeface="Comic Sans MS" panose="030F0702030302020204" pitchFamily="66" charset="0"/>
              </a:rPr>
              <a:t>D başlamadan </a:t>
            </a:r>
            <a:r>
              <a:rPr lang="tr-TR" sz="2400" dirty="0">
                <a:latin typeface="Comic Sans MS" panose="030F0702030302020204" pitchFamily="66" charset="0"/>
              </a:rPr>
              <a:t>önce bitmektedir. Bir mantık hatası </a:t>
            </a:r>
            <a:r>
              <a:rPr lang="tr-TR" sz="2400" dirty="0" smtClean="0">
                <a:latin typeface="Comic Sans MS" panose="030F0702030302020204" pitchFamily="66" charset="0"/>
              </a:rPr>
              <a:t>söz konusudur.</a:t>
            </a:r>
          </a:p>
          <a:p>
            <a:pPr algn="just"/>
            <a:endParaRPr lang="tr-TR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KURAL 3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B işlemi, kendinden evvelki A işleminin yalnız </a:t>
            </a:r>
            <a:r>
              <a:rPr lang="tr-TR" sz="2400" dirty="0" smtClean="0">
                <a:latin typeface="Comic Sans MS" panose="030F0702030302020204" pitchFamily="66" charset="0"/>
              </a:rPr>
              <a:t>bir kısmına </a:t>
            </a:r>
            <a:r>
              <a:rPr lang="tr-TR" sz="2400" dirty="0">
                <a:latin typeface="Comic Sans MS" panose="030F0702030302020204" pitchFamily="66" charset="0"/>
              </a:rPr>
              <a:t>bağlı ise, A işlemi parçalara ayrılarak B </a:t>
            </a:r>
            <a:r>
              <a:rPr lang="tr-TR" sz="2400" dirty="0" smtClean="0">
                <a:latin typeface="Comic Sans MS" panose="030F0702030302020204" pitchFamily="66" charset="0"/>
              </a:rPr>
              <a:t>işleminin ne </a:t>
            </a:r>
            <a:r>
              <a:rPr lang="tr-TR" sz="2400" dirty="0">
                <a:latin typeface="Comic Sans MS" panose="030F0702030302020204" pitchFamily="66" charset="0"/>
              </a:rPr>
              <a:t>zaman başlayacağı açıkça belirtilmelidir.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1484784"/>
            <a:ext cx="5112568" cy="1544064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1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8640"/>
            <a:ext cx="8496944" cy="1915496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251520" y="234888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KURAL 4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Bütün düğüm noktaları, ağ diyagramının başlangıç </a:t>
            </a:r>
            <a:r>
              <a:rPr lang="tr-TR" sz="2400" dirty="0" smtClean="0">
                <a:latin typeface="Comic Sans MS" panose="030F0702030302020204" pitchFamily="66" charset="0"/>
              </a:rPr>
              <a:t>ve bitiş </a:t>
            </a:r>
            <a:r>
              <a:rPr lang="tr-TR" sz="2400" dirty="0">
                <a:latin typeface="Comic Sans MS" panose="030F0702030302020204" pitchFamily="66" charset="0"/>
              </a:rPr>
              <a:t>düğüm noktalarına bağlanmalıdır.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918539"/>
            <a:ext cx="8496944" cy="2464583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6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16632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KURAL 5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ANA programda bir okla </a:t>
            </a:r>
            <a:r>
              <a:rPr lang="tr-TR" sz="2400" dirty="0" smtClean="0">
                <a:latin typeface="Comic Sans MS" panose="030F0702030302020204" pitchFamily="66" charset="0"/>
              </a:rPr>
              <a:t>gösterilen herhangi bir A işlemini </a:t>
            </a:r>
            <a:r>
              <a:rPr lang="tr-TR" sz="2400" dirty="0">
                <a:latin typeface="Comic Sans MS" panose="030F0702030302020204" pitchFamily="66" charset="0"/>
              </a:rPr>
              <a:t>oluşturan DETAY işlemler kapalı bir </a:t>
            </a:r>
            <a:r>
              <a:rPr lang="tr-TR" sz="2400" dirty="0" smtClean="0">
                <a:latin typeface="Comic Sans MS" panose="030F0702030302020204" pitchFamily="66" charset="0"/>
              </a:rPr>
              <a:t>diyagram meydana </a:t>
            </a:r>
            <a:r>
              <a:rPr lang="tr-TR" sz="2400" dirty="0">
                <a:latin typeface="Comic Sans MS" panose="030F0702030302020204" pitchFamily="66" charset="0"/>
              </a:rPr>
              <a:t>getirmelidir. Bu detay diyagramın </a:t>
            </a:r>
            <a:r>
              <a:rPr lang="tr-TR" sz="2400" dirty="0" smtClean="0">
                <a:latin typeface="Comic Sans MS" panose="030F0702030302020204" pitchFamily="66" charset="0"/>
              </a:rPr>
              <a:t>başlangıç işlemleri </a:t>
            </a:r>
            <a:r>
              <a:rPr lang="tr-TR" sz="2400" dirty="0">
                <a:latin typeface="Comic Sans MS" panose="030F0702030302020204" pitchFamily="66" charset="0"/>
              </a:rPr>
              <a:t>ana diyagramdaki A işleminin başlangıç </a:t>
            </a:r>
            <a:r>
              <a:rPr lang="tr-TR" sz="2400" dirty="0" smtClean="0">
                <a:latin typeface="Comic Sans MS" panose="030F0702030302020204" pitchFamily="66" charset="0"/>
              </a:rPr>
              <a:t>düğüm noktasından </a:t>
            </a:r>
            <a:r>
              <a:rPr lang="tr-TR" sz="2400" dirty="0">
                <a:latin typeface="Comic Sans MS" panose="030F0702030302020204" pitchFamily="66" charset="0"/>
              </a:rPr>
              <a:t>başlamalı, bitiş işlemleri A işleminin </a:t>
            </a:r>
            <a:r>
              <a:rPr lang="tr-TR" sz="2400" dirty="0" smtClean="0">
                <a:latin typeface="Comic Sans MS" panose="030F0702030302020204" pitchFamily="66" charset="0"/>
              </a:rPr>
              <a:t>bitiş düğüm </a:t>
            </a:r>
            <a:r>
              <a:rPr lang="tr-TR" sz="2400" dirty="0">
                <a:latin typeface="Comic Sans MS" panose="030F0702030302020204" pitchFamily="66" charset="0"/>
              </a:rPr>
              <a:t>noktasında bitmelidir.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69" y="3118996"/>
            <a:ext cx="7437053" cy="369438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5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8928992" cy="659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08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971600" y="188640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Örnek: 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71600" y="548680"/>
            <a:ext cx="763284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A, B ve C başlangıç işlemleridir.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C işleminden sonra D ve E işlemleri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B, D, ve E işlemlerinden sonra F işlemi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A işleminden sonra G işlemi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H, G ve F işlemleri bitiş işlemleridir. </a:t>
            </a: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27395"/>
              </p:ext>
            </p:extLst>
          </p:nvPr>
        </p:nvGraphicFramePr>
        <p:xfrm>
          <a:off x="2267744" y="2811564"/>
          <a:ext cx="3201888" cy="35659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00944"/>
                <a:gridCol w="1600944"/>
              </a:tblGrid>
              <a:tr h="512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İŞLEM 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SÜRE(gün)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A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12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B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C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7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D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11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E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10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F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6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G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9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79334"/>
              </p:ext>
            </p:extLst>
          </p:nvPr>
        </p:nvGraphicFramePr>
        <p:xfrm>
          <a:off x="2292439" y="6375042"/>
          <a:ext cx="3219720" cy="51816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09860"/>
                <a:gridCol w="1609860"/>
              </a:tblGrid>
              <a:tr h="489397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2800" u="none" strike="noStrike" kern="1200" dirty="0" smtClean="0">
                          <a:effectLst/>
                        </a:rPr>
                        <a:t>H</a:t>
                      </a:r>
                      <a:endParaRPr lang="tr-TR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2800" u="none" strike="noStrike" kern="1200" dirty="0" smtClean="0">
                          <a:effectLst/>
                        </a:rPr>
                        <a:t>4</a:t>
                      </a:r>
                      <a:endParaRPr lang="tr-TR" sz="2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54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953206" y="213911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Çözüm:</a:t>
            </a:r>
          </a:p>
          <a:p>
            <a:pPr algn="just"/>
            <a:endParaRPr lang="tr-TR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1. Aşama : </a:t>
            </a:r>
            <a:r>
              <a:rPr lang="tr-TR" sz="2400" b="1" dirty="0" smtClean="0">
                <a:latin typeface="Comic Sans MS" panose="030F0702030302020204" pitchFamily="66" charset="0"/>
              </a:rPr>
              <a:t>0. süreyi yani başlama zamanını göstermek amacıyla 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4" name="Oval 3"/>
          <p:cNvSpPr/>
          <p:nvPr/>
        </p:nvSpPr>
        <p:spPr>
          <a:xfrm>
            <a:off x="1115616" y="1952258"/>
            <a:ext cx="792088" cy="7566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267744" y="2081465"/>
            <a:ext cx="6514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işareti konularak ile çözüme başlanmalıdır.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953206" y="3037257"/>
            <a:ext cx="76512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 </a:t>
            </a:r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Aşama 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Soruda verilen başlangıç işlemleri yerleştirilir.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tr-TR" sz="24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tr-TR" sz="24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tr-TR" sz="2400" b="1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3. Aşama 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Soruda verilen bilgilere göre ağ diyagramı oluşturulur.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68762" y="4458146"/>
            <a:ext cx="792088" cy="7566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rgbClr val="FF0000"/>
              </a:solidFill>
            </a:endParaRPr>
          </a:p>
        </p:txBody>
      </p:sp>
      <p:cxnSp>
        <p:nvCxnSpPr>
          <p:cNvPr id="13" name="Düz Bağlayıcı 12"/>
          <p:cNvCxnSpPr/>
          <p:nvPr/>
        </p:nvCxnSpPr>
        <p:spPr>
          <a:xfrm flipV="1">
            <a:off x="1807772" y="4117404"/>
            <a:ext cx="1800200" cy="432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3"/>
          <p:cNvCxnSpPr/>
          <p:nvPr/>
        </p:nvCxnSpPr>
        <p:spPr>
          <a:xfrm flipV="1">
            <a:off x="1960850" y="4816887"/>
            <a:ext cx="1753253" cy="285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Bağlayıcı 14"/>
          <p:cNvCxnSpPr/>
          <p:nvPr/>
        </p:nvCxnSpPr>
        <p:spPr>
          <a:xfrm>
            <a:off x="1701641" y="5211605"/>
            <a:ext cx="2012462" cy="2817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3238077" y="447639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3238077" y="381709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3062388" y="506447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87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683568" y="47667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4. Aşama: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Sıraya göre kutucuklar numaralandırılır ve işleri gösteren çizgilerin üstüne işlem süreleri yazılır.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5. Aşama: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İşlem süreleri ağ yapısına uygun olarak toplanır. Aynı anda biten işlemlerden büyük olan tercih edilir ve iş süresi belirlenir.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6. Aşama: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Kritik yolun ve bollukların belirlenmesi için 5. aşama için ters işlem yapılır.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TiE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=</a:t>
            </a:r>
            <a:r>
              <a:rPr lang="tr-TR" sz="24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TiG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ve </a:t>
            </a:r>
            <a:r>
              <a:rPr lang="tr-TR" sz="24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TjE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=</a:t>
            </a:r>
            <a:r>
              <a:rPr lang="tr-TR" sz="2400" b="1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TjG</a:t>
            </a:r>
            <a:r>
              <a:rPr lang="tr-TR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olduğunda KRİTİK YOL olur.</a:t>
            </a:r>
          </a:p>
          <a:p>
            <a:pPr lvl="0" algn="just"/>
            <a:endParaRPr lang="tr-TR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7. Aşama: </a:t>
            </a:r>
            <a:r>
              <a:rPr lang="tr-TR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bolluklar hesaplanır.</a:t>
            </a:r>
          </a:p>
        </p:txBody>
      </p:sp>
    </p:spTree>
    <p:extLst>
      <p:ext uri="{BB962C8B-B14F-4D97-AF65-F5344CB8AC3E}">
        <p14:creationId xmlns:p14="http://schemas.microsoft.com/office/powerpoint/2010/main" val="117199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7584" y="692696"/>
            <a:ext cx="727280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	PERT </a:t>
            </a:r>
            <a:r>
              <a:rPr lang="tr-T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METODU</a:t>
            </a: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000" b="1" dirty="0">
              <a:latin typeface="Comic Sans MS" panose="030F0702030302020204" pitchFamily="66" charset="0"/>
            </a:endParaRPr>
          </a:p>
          <a:p>
            <a:pPr algn="just"/>
            <a:r>
              <a:rPr lang="en-US" sz="2400" b="1" dirty="0">
                <a:latin typeface="Comic Sans MS" panose="030F0702030302020204" pitchFamily="66" charset="0"/>
              </a:rPr>
              <a:t>PERT : </a:t>
            </a:r>
            <a:r>
              <a:rPr lang="nn-NO" sz="2400" dirty="0">
                <a:latin typeface="Comic Sans MS" panose="030F0702030302020204" pitchFamily="66" charset="0"/>
              </a:rPr>
              <a:t>Program Değerlendirme ve Denetim </a:t>
            </a:r>
            <a:r>
              <a:rPr lang="nn-NO" sz="2400" dirty="0" smtClean="0">
                <a:latin typeface="Comic Sans MS" panose="030F0702030302020204" pitchFamily="66" charset="0"/>
              </a:rPr>
              <a:t>Tekniği</a:t>
            </a:r>
            <a:r>
              <a:rPr lang="tr-TR" sz="2400" dirty="0" smtClean="0">
                <a:latin typeface="Comic Sans MS" panose="030F0702030302020204" pitchFamily="66" charset="0"/>
              </a:rPr>
              <a:t> (</a:t>
            </a:r>
            <a:r>
              <a:rPr lang="en-US" sz="2400" dirty="0" smtClean="0">
                <a:latin typeface="Comic Sans MS" panose="030F0702030302020204" pitchFamily="66" charset="0"/>
              </a:rPr>
              <a:t>Program </a:t>
            </a:r>
            <a:r>
              <a:rPr lang="en-US" sz="2400" dirty="0">
                <a:latin typeface="Comic Sans MS" panose="030F0702030302020204" pitchFamily="66" charset="0"/>
              </a:rPr>
              <a:t>Evaluation and Review </a:t>
            </a:r>
            <a:r>
              <a:rPr lang="en-US" sz="2400" dirty="0" smtClean="0">
                <a:latin typeface="Comic Sans MS" panose="030F0702030302020204" pitchFamily="66" charset="0"/>
              </a:rPr>
              <a:t>Technique</a:t>
            </a:r>
            <a:r>
              <a:rPr lang="tr-TR" sz="2400" dirty="0" smtClean="0">
                <a:latin typeface="Comic Sans MS" panose="030F0702030302020204" pitchFamily="66" charset="0"/>
              </a:rPr>
              <a:t>)</a:t>
            </a:r>
            <a:endParaRPr lang="en-US" sz="2400" dirty="0">
              <a:latin typeface="Comic Sans MS" panose="030F0702030302020204" pitchFamily="66" charset="0"/>
            </a:endParaRPr>
          </a:p>
          <a:p>
            <a:pPr algn="just"/>
            <a:endParaRPr lang="nn-NO" sz="2400" dirty="0">
              <a:latin typeface="Comic Sans MS" panose="030F0702030302020204" pitchFamily="66" charset="0"/>
            </a:endParaRP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err="1">
                <a:latin typeface="Comic Sans MS" panose="030F0702030302020204" pitchFamily="66" charset="0"/>
              </a:rPr>
              <a:t>PERT’i</a:t>
            </a:r>
            <a:r>
              <a:rPr lang="tr-TR" sz="2400" dirty="0">
                <a:latin typeface="Comic Sans MS" panose="030F0702030302020204" pitchFamily="66" charset="0"/>
              </a:rPr>
              <a:t> CPM den ayıran en önemli özellik, bu metodun süre </a:t>
            </a:r>
            <a:r>
              <a:rPr lang="tr-TR" sz="2400" dirty="0" smtClean="0">
                <a:latin typeface="Comic Sans MS" panose="030F0702030302020204" pitchFamily="66" charset="0"/>
              </a:rPr>
              <a:t>ve maliyet </a:t>
            </a:r>
            <a:r>
              <a:rPr lang="tr-TR" sz="2400" dirty="0">
                <a:latin typeface="Comic Sans MS" panose="030F0702030302020204" pitchFamily="66" charset="0"/>
              </a:rPr>
              <a:t>bakımından kesinlik </a:t>
            </a:r>
            <a:r>
              <a:rPr lang="tr-TR" sz="2400" dirty="0" smtClean="0">
                <a:latin typeface="Comic Sans MS" panose="030F0702030302020204" pitchFamily="66" charset="0"/>
              </a:rPr>
              <a:t>arz etmeyen </a:t>
            </a:r>
            <a:r>
              <a:rPr lang="tr-TR" sz="2400" dirty="0">
                <a:latin typeface="Comic Sans MS" panose="030F0702030302020204" pitchFamily="66" charset="0"/>
              </a:rPr>
              <a:t>projeler </a:t>
            </a:r>
            <a:r>
              <a:rPr lang="tr-TR" sz="2400" dirty="0" smtClean="0">
                <a:latin typeface="Comic Sans MS" panose="030F0702030302020204" pitchFamily="66" charset="0"/>
              </a:rPr>
              <a:t>için hazırlanmış </a:t>
            </a:r>
            <a:r>
              <a:rPr lang="tr-TR" sz="2400" dirty="0">
                <a:latin typeface="Comic Sans MS" panose="030F0702030302020204" pitchFamily="66" charset="0"/>
              </a:rPr>
              <a:t>olmasıdır. Örneğin, </a:t>
            </a:r>
            <a:r>
              <a:rPr lang="tr-TR" sz="2400" dirty="0" smtClean="0">
                <a:latin typeface="Comic Sans MS" panose="030F0702030302020204" pitchFamily="66" charset="0"/>
              </a:rPr>
              <a:t>araştırma-geliştirme projeleri</a:t>
            </a:r>
            <a:r>
              <a:rPr lang="tr-TR" sz="2400" dirty="0">
                <a:latin typeface="Comic Sans MS" panose="030F0702030302020204" pitchFamily="66" charset="0"/>
              </a:rPr>
              <a:t>, ilk kez gerçekleştirilen ve özellik </a:t>
            </a:r>
            <a:r>
              <a:rPr lang="tr-TR" sz="2400" dirty="0" smtClean="0">
                <a:latin typeface="Comic Sans MS" panose="030F0702030302020204" pitchFamily="66" charset="0"/>
              </a:rPr>
              <a:t>taşıyan yatırımlar </a:t>
            </a:r>
            <a:r>
              <a:rPr lang="tr-TR" sz="2400" dirty="0" err="1">
                <a:latin typeface="Comic Sans MS" panose="030F0702030302020204" pitchFamily="66" charset="0"/>
              </a:rPr>
              <a:t>v.s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320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487025"/>
            <a:ext cx="7920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>
                <a:latin typeface="Comic Sans MS" panose="030F0702030302020204" pitchFamily="66" charset="0"/>
              </a:rPr>
              <a:t>CPM’de</a:t>
            </a:r>
            <a:r>
              <a:rPr lang="tr-TR" sz="2400" dirty="0">
                <a:latin typeface="Comic Sans MS" panose="030F0702030302020204" pitchFamily="66" charset="0"/>
              </a:rPr>
              <a:t> her işlem için belli bir süre tahmin edilir. </a:t>
            </a:r>
            <a:r>
              <a:rPr lang="tr-TR" sz="2400" dirty="0" smtClean="0">
                <a:latin typeface="Comic Sans MS" panose="030F0702030302020204" pitchFamily="66" charset="0"/>
              </a:rPr>
              <a:t>İşin niteliğine </a:t>
            </a:r>
            <a:r>
              <a:rPr lang="tr-TR" sz="2400" dirty="0">
                <a:latin typeface="Comic Sans MS" panose="030F0702030302020204" pitchFamily="66" charset="0"/>
              </a:rPr>
              <a:t>geçmiş deneyimlere, eldeki </a:t>
            </a:r>
            <a:r>
              <a:rPr lang="tr-TR" sz="2400" dirty="0" smtClean="0">
                <a:latin typeface="Comic Sans MS" panose="030F0702030302020204" pitchFamily="66" charset="0"/>
              </a:rPr>
              <a:t>olanaklara dayanılarak belirlenen </a:t>
            </a:r>
            <a:r>
              <a:rPr lang="tr-TR" sz="2400" dirty="0">
                <a:latin typeface="Comic Sans MS" panose="030F0702030302020204" pitchFamily="66" charset="0"/>
              </a:rPr>
              <a:t>bu süre kesinmiş gibi kabul edilir </a:t>
            </a:r>
            <a:r>
              <a:rPr lang="tr-TR" sz="2400" dirty="0" smtClean="0">
                <a:latin typeface="Comic Sans MS" panose="030F0702030302020204" pitchFamily="66" charset="0"/>
              </a:rPr>
              <a:t>ve genellikle </a:t>
            </a:r>
            <a:r>
              <a:rPr lang="tr-TR" sz="2400" dirty="0">
                <a:latin typeface="Comic Sans MS" panose="030F0702030302020204" pitchFamily="66" charset="0"/>
              </a:rPr>
              <a:t>de yapılan hata sonucu etkilemeyecek </a:t>
            </a:r>
            <a:r>
              <a:rPr lang="tr-TR" sz="2400" dirty="0" smtClean="0">
                <a:latin typeface="Comic Sans MS" panose="030F0702030302020204" pitchFamily="66" charset="0"/>
              </a:rPr>
              <a:t>düzeyde kalır.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err="1">
                <a:latin typeface="Comic Sans MS" panose="030F0702030302020204" pitchFamily="66" charset="0"/>
              </a:rPr>
              <a:t>PERT’te</a:t>
            </a:r>
            <a:r>
              <a:rPr lang="tr-TR" sz="2400" dirty="0">
                <a:latin typeface="Comic Sans MS" panose="030F0702030302020204" pitchFamily="66" charset="0"/>
              </a:rPr>
              <a:t> ise her işlem için</a:t>
            </a:r>
            <a:r>
              <a:rPr lang="tr-TR" sz="2400" dirty="0" smtClean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sv-SE" sz="2400" dirty="0">
                <a:latin typeface="Comic Sans MS" panose="030F0702030302020204" pitchFamily="66" charset="0"/>
              </a:rPr>
              <a:t>t</a:t>
            </a:r>
            <a:r>
              <a:rPr lang="sv-SE" sz="1600" dirty="0">
                <a:latin typeface="Comic Sans MS" panose="030F0702030302020204" pitchFamily="66" charset="0"/>
              </a:rPr>
              <a:t>a</a:t>
            </a:r>
            <a:r>
              <a:rPr lang="sv-SE" sz="2400" dirty="0">
                <a:latin typeface="Comic Sans MS" panose="030F0702030302020204" pitchFamily="66" charset="0"/>
              </a:rPr>
              <a:t> = en iyimser süre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b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</a:rPr>
              <a:t>= en kötümser süre</a:t>
            </a:r>
          </a:p>
          <a:p>
            <a:pPr algn="just"/>
            <a:r>
              <a:rPr lang="tr-TR" sz="2400" dirty="0" err="1">
                <a:latin typeface="Comic Sans MS" panose="030F0702030302020204" pitchFamily="66" charset="0"/>
              </a:rPr>
              <a:t>t</a:t>
            </a:r>
            <a:r>
              <a:rPr lang="tr-TR" sz="1600" dirty="0" err="1">
                <a:latin typeface="Comic Sans MS" panose="030F0702030302020204" pitchFamily="66" charset="0"/>
              </a:rPr>
              <a:t>m</a:t>
            </a:r>
            <a:r>
              <a:rPr lang="tr-TR" sz="2400" dirty="0">
                <a:latin typeface="Comic Sans MS" panose="030F0702030302020204" pitchFamily="66" charset="0"/>
              </a:rPr>
              <a:t> = en </a:t>
            </a:r>
            <a:r>
              <a:rPr lang="tr-TR" sz="2400" dirty="0" smtClean="0">
                <a:latin typeface="Comic Sans MS" panose="030F0702030302020204" pitchFamily="66" charset="0"/>
              </a:rPr>
              <a:t>olası </a:t>
            </a:r>
            <a:r>
              <a:rPr lang="tr-TR" sz="2400" dirty="0">
                <a:latin typeface="Comic Sans MS" panose="030F0702030302020204" pitchFamily="66" charset="0"/>
              </a:rPr>
              <a:t>süre 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t</a:t>
            </a:r>
            <a:r>
              <a:rPr lang="sv-SE" sz="1600" dirty="0" smtClean="0">
                <a:latin typeface="Comic Sans MS" panose="030F0702030302020204" pitchFamily="66" charset="0"/>
              </a:rPr>
              <a:t>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=</a:t>
            </a:r>
            <a:r>
              <a:rPr lang="tr-TR" sz="2400" dirty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beklenen(ortalama)süre:</a:t>
            </a: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t</a:t>
            </a:r>
            <a:r>
              <a:rPr lang="tr-TR" sz="1600" dirty="0" smtClean="0">
                <a:latin typeface="Comic Sans MS" panose="030F0702030302020204" pitchFamily="66" charset="0"/>
              </a:rPr>
              <a:t>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sv-SE" sz="2000" dirty="0" smtClean="0">
                <a:latin typeface="Comic Sans MS" panose="030F0702030302020204" pitchFamily="66" charset="0"/>
              </a:rPr>
              <a:t>=</a:t>
            </a:r>
            <a:r>
              <a:rPr lang="tr-TR" sz="2400" dirty="0" smtClean="0">
                <a:latin typeface="Comic Sans MS" panose="030F0702030302020204" pitchFamily="66" charset="0"/>
              </a:rPr>
              <a:t>  t</a:t>
            </a:r>
            <a:r>
              <a:rPr lang="tr-TR" sz="1600" dirty="0" smtClean="0">
                <a:latin typeface="Comic Sans MS" panose="030F0702030302020204" pitchFamily="66" charset="0"/>
              </a:rPr>
              <a:t>a </a:t>
            </a:r>
            <a:r>
              <a:rPr lang="tr-TR" sz="2400" dirty="0" smtClean="0">
                <a:latin typeface="Comic Sans MS" panose="030F0702030302020204" pitchFamily="66" charset="0"/>
              </a:rPr>
              <a:t>+ 4t</a:t>
            </a:r>
            <a:r>
              <a:rPr lang="tr-TR" sz="1600" dirty="0" smtClean="0">
                <a:latin typeface="Comic Sans MS" panose="030F0702030302020204" pitchFamily="66" charset="0"/>
              </a:rPr>
              <a:t>m </a:t>
            </a:r>
            <a:r>
              <a:rPr lang="tr-TR" sz="2400" dirty="0" smtClean="0">
                <a:latin typeface="Comic Sans MS" panose="030F0702030302020204" pitchFamily="66" charset="0"/>
              </a:rPr>
              <a:t>+</a:t>
            </a:r>
            <a:r>
              <a:rPr lang="tr-TR" sz="24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b</a:t>
            </a:r>
            <a:endParaRPr lang="tr-TR" sz="1600" dirty="0">
              <a:latin typeface="Comic Sans MS" panose="030F0702030302020204" pitchFamily="66" charset="0"/>
            </a:endParaRPr>
          </a:p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      6</a:t>
            </a:r>
          </a:p>
          <a:p>
            <a:pPr algn="ctr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bulunarak şebeke hesabında bu (te) değeri esas alınır.</a:t>
            </a:r>
          </a:p>
        </p:txBody>
      </p:sp>
      <p:cxnSp>
        <p:nvCxnSpPr>
          <p:cNvPr id="6" name="Düz Bağlayıcı 5"/>
          <p:cNvCxnSpPr/>
          <p:nvPr/>
        </p:nvCxnSpPr>
        <p:spPr>
          <a:xfrm>
            <a:off x="4067944" y="5661248"/>
            <a:ext cx="165618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Dikdörtgen 3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87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188640"/>
            <a:ext cx="871296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</a:p>
          <a:p>
            <a:endParaRPr lang="tr-TR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Planlama, bir işin optimum süre ve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maliyetle gerçekleştirilebilmesi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için, işle ilgili tüm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birimlerin, sıra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, süre, yer, kapasite ve maliyet açısından, iç ve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dış sınır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koşulları çerçevesinde zamana bağlı olarak 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koordine edilmesi </a:t>
            </a:r>
            <a:r>
              <a:rPr lang="tr-TR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işlemidir</a:t>
            </a:r>
            <a:r>
              <a:rPr lang="tr-TR" sz="24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227961" y="3727494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LcPeriod"/>
            </a:pPr>
            <a:r>
              <a:rPr lang="tr-TR" sz="2400" dirty="0" smtClean="0">
                <a:latin typeface="Comic Sans MS" panose="030F0702030302020204" pitchFamily="66" charset="0"/>
              </a:rPr>
              <a:t>Proje ana </a:t>
            </a:r>
            <a:r>
              <a:rPr lang="tr-TR" sz="2400" dirty="0">
                <a:latin typeface="Comic Sans MS" panose="030F0702030302020204" pitchFamily="66" charset="0"/>
              </a:rPr>
              <a:t>işlemlerin saptanması ve bu </a:t>
            </a:r>
            <a:r>
              <a:rPr lang="tr-TR" sz="2400" dirty="0" smtClean="0">
                <a:latin typeface="Comic Sans MS" panose="030F0702030302020204" pitchFamily="66" charset="0"/>
              </a:rPr>
              <a:t>işlemlerin sırasının belirlenmesi</a:t>
            </a:r>
          </a:p>
          <a:p>
            <a:pPr marL="457200" indent="-457200" algn="just">
              <a:buFont typeface="+mj-lt"/>
              <a:buAutoNum type="alphaLcPeriod"/>
            </a:pPr>
            <a:endParaRPr lang="tr-TR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lphaLcPeriod"/>
            </a:pPr>
            <a:r>
              <a:rPr lang="tr-TR" sz="2400" dirty="0" smtClean="0">
                <a:latin typeface="Comic Sans MS" panose="030F0702030302020204" pitchFamily="66" charset="0"/>
              </a:rPr>
              <a:t>Projenin </a:t>
            </a:r>
            <a:r>
              <a:rPr lang="tr-TR" sz="2400" dirty="0">
                <a:latin typeface="Comic Sans MS" panose="030F0702030302020204" pitchFamily="66" charset="0"/>
              </a:rPr>
              <a:t>istenen süre içinde ve ekonomik </a:t>
            </a:r>
            <a:r>
              <a:rPr lang="tr-TR" sz="2400" dirty="0" smtClean="0">
                <a:latin typeface="Comic Sans MS" panose="030F0702030302020204" pitchFamily="66" charset="0"/>
              </a:rPr>
              <a:t>olarak tamamlanabilmesi </a:t>
            </a:r>
            <a:r>
              <a:rPr lang="tr-TR" sz="2400" dirty="0">
                <a:latin typeface="Comic Sans MS" panose="030F0702030302020204" pitchFamily="66" charset="0"/>
              </a:rPr>
              <a:t>için </a:t>
            </a:r>
            <a:r>
              <a:rPr lang="tr-TR" sz="2400" dirty="0" smtClean="0">
                <a:latin typeface="Comic Sans MS" panose="030F0702030302020204" pitchFamily="66" charset="0"/>
              </a:rPr>
              <a:t>kritik işlemlerin belirlenmesi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açısından önemlidir.</a:t>
            </a:r>
            <a:endParaRPr lang="tr-TR" sz="2400" dirty="0">
              <a:latin typeface="Comic Sans MS" panose="030F0702030302020204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680008" y="3251016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İş programı</a:t>
            </a:r>
            <a:endParaRPr lang="tr-T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6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971600" y="188640"/>
            <a:ext cx="88924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Örnek: 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971600" y="404664"/>
            <a:ext cx="763284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A, B ve C başlangıç işlemleridir.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anose="030F0702030302020204" pitchFamily="66" charset="0"/>
              </a:rPr>
              <a:t>A</a:t>
            </a:r>
            <a:r>
              <a:rPr lang="tr-TR" sz="2400" dirty="0" smtClean="0">
                <a:latin typeface="Comic Sans MS" panose="030F0702030302020204" pitchFamily="66" charset="0"/>
              </a:rPr>
              <a:t> işleminden sonra D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B işleminden sonra E işlemi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D ve </a:t>
            </a:r>
            <a:r>
              <a:rPr lang="tr-TR" sz="2400" dirty="0">
                <a:latin typeface="Comic Sans MS" panose="030F0702030302020204" pitchFamily="66" charset="0"/>
              </a:rPr>
              <a:t>E işlemlerinden sonra </a:t>
            </a:r>
            <a:r>
              <a:rPr lang="tr-TR" sz="2400" dirty="0" smtClean="0">
                <a:latin typeface="Comic Sans MS" panose="030F0702030302020204" pitchFamily="66" charset="0"/>
              </a:rPr>
              <a:t>G </a:t>
            </a:r>
            <a:r>
              <a:rPr lang="tr-TR" sz="2400" dirty="0">
                <a:latin typeface="Comic Sans MS" panose="030F0702030302020204" pitchFamily="66" charset="0"/>
              </a:rPr>
              <a:t>işlemi başlar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C işleminden sonra F işlemi başlar.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G ve F işlemleri bitiş işlemleridir. </a:t>
            </a:r>
          </a:p>
        </p:txBody>
      </p:sp>
      <p:graphicFrame>
        <p:nvGraphicFramePr>
          <p:cNvPr id="13" name="Tabl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122067"/>
              </p:ext>
            </p:extLst>
          </p:nvPr>
        </p:nvGraphicFramePr>
        <p:xfrm>
          <a:off x="1331640" y="3113678"/>
          <a:ext cx="3201888" cy="35659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00944"/>
                <a:gridCol w="1600944"/>
              </a:tblGrid>
              <a:tr h="512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İŞLEM 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ta(gün</a:t>
                      </a:r>
                      <a:r>
                        <a:rPr lang="tr-TR" sz="2800" u="none" strike="noStrike" dirty="0">
                          <a:effectLst/>
                        </a:rPr>
                        <a:t>)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A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B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C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D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5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E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7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F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7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G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3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692748"/>
              </p:ext>
            </p:extLst>
          </p:nvPr>
        </p:nvGraphicFramePr>
        <p:xfrm>
          <a:off x="4431432" y="3113678"/>
          <a:ext cx="3201888" cy="35659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00944"/>
                <a:gridCol w="1600944"/>
              </a:tblGrid>
              <a:tr h="512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err="1" smtClean="0">
                          <a:effectLst/>
                        </a:rPr>
                        <a:t>tm</a:t>
                      </a:r>
                      <a:r>
                        <a:rPr lang="tr-TR" sz="2800" u="none" strike="noStrike" dirty="0" smtClean="0">
                          <a:effectLst/>
                        </a:rPr>
                        <a:t>(gün) 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err="1" smtClean="0">
                          <a:effectLst/>
                        </a:rPr>
                        <a:t>tb</a:t>
                      </a:r>
                      <a:r>
                        <a:rPr lang="tr-TR" sz="2800" u="none" strike="noStrike" dirty="0" smtClean="0">
                          <a:effectLst/>
                        </a:rPr>
                        <a:t>(gün</a:t>
                      </a:r>
                      <a:r>
                        <a:rPr lang="tr-TR" sz="2800" u="none" strike="noStrike" dirty="0">
                          <a:effectLst/>
                        </a:rPr>
                        <a:t>)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10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7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12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6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9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F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14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5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85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-108520" y="260648"/>
            <a:ext cx="4608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Çözüm:</a:t>
            </a:r>
          </a:p>
          <a:p>
            <a:pPr algn="ctr"/>
            <a:endParaRPr lang="tr-TR" sz="2400" dirty="0" smtClean="0">
              <a:latin typeface="Comic Sans MS" panose="030F0702030302020204" pitchFamily="66" charset="0"/>
            </a:endParaRPr>
          </a:p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t</a:t>
            </a:r>
            <a:r>
              <a:rPr lang="tr-TR" sz="1600" dirty="0" smtClean="0">
                <a:latin typeface="Comic Sans MS" panose="030F0702030302020204" pitchFamily="66" charset="0"/>
              </a:rPr>
              <a:t>e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sv-SE" sz="2000" dirty="0" smtClean="0">
                <a:latin typeface="Comic Sans MS" panose="030F0702030302020204" pitchFamily="66" charset="0"/>
              </a:rPr>
              <a:t>=</a:t>
            </a:r>
            <a:r>
              <a:rPr lang="tr-TR" sz="2400" dirty="0" smtClean="0">
                <a:latin typeface="Comic Sans MS" panose="030F0702030302020204" pitchFamily="66" charset="0"/>
              </a:rPr>
              <a:t>  t</a:t>
            </a:r>
            <a:r>
              <a:rPr lang="tr-TR" sz="1600" dirty="0" smtClean="0">
                <a:latin typeface="Comic Sans MS" panose="030F0702030302020204" pitchFamily="66" charset="0"/>
              </a:rPr>
              <a:t>a </a:t>
            </a:r>
            <a:r>
              <a:rPr lang="tr-TR" sz="2400" dirty="0" smtClean="0">
                <a:latin typeface="Comic Sans MS" panose="030F0702030302020204" pitchFamily="66" charset="0"/>
              </a:rPr>
              <a:t>+ 4t</a:t>
            </a:r>
            <a:r>
              <a:rPr lang="tr-TR" sz="1600" dirty="0" smtClean="0">
                <a:latin typeface="Comic Sans MS" panose="030F0702030302020204" pitchFamily="66" charset="0"/>
              </a:rPr>
              <a:t>m </a:t>
            </a:r>
            <a:r>
              <a:rPr lang="tr-TR" sz="2400" dirty="0" smtClean="0">
                <a:latin typeface="Comic Sans MS" panose="030F0702030302020204" pitchFamily="66" charset="0"/>
              </a:rPr>
              <a:t>+</a:t>
            </a:r>
            <a:r>
              <a:rPr lang="tr-TR" sz="24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b</a:t>
            </a:r>
            <a:endParaRPr lang="tr-TR" sz="1600" dirty="0">
              <a:latin typeface="Comic Sans MS" panose="030F0702030302020204" pitchFamily="66" charset="0"/>
            </a:endParaRPr>
          </a:p>
          <a:p>
            <a:pPr algn="ctr"/>
            <a:r>
              <a:rPr lang="tr-TR" sz="2400" dirty="0" smtClean="0">
                <a:latin typeface="Comic Sans MS" panose="030F0702030302020204" pitchFamily="66" charset="0"/>
              </a:rPr>
              <a:t>      6</a:t>
            </a:r>
          </a:p>
        </p:txBody>
      </p:sp>
      <p:cxnSp>
        <p:nvCxnSpPr>
          <p:cNvPr id="6" name="Düz Bağlayıcı 5"/>
          <p:cNvCxnSpPr/>
          <p:nvPr/>
        </p:nvCxnSpPr>
        <p:spPr>
          <a:xfrm>
            <a:off x="1691680" y="1412776"/>
            <a:ext cx="165618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Dikdörtgen 3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32023"/>
              </p:ext>
            </p:extLst>
          </p:nvPr>
        </p:nvGraphicFramePr>
        <p:xfrm>
          <a:off x="4211960" y="404664"/>
          <a:ext cx="3201888" cy="35659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00944"/>
                <a:gridCol w="1600944"/>
              </a:tblGrid>
              <a:tr h="512224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İŞLEM 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te(gün</a:t>
                      </a:r>
                      <a:r>
                        <a:rPr lang="tr-TR" sz="2800" u="none" strike="noStrike" dirty="0">
                          <a:effectLst/>
                        </a:rPr>
                        <a:t>)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A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8,0</a:t>
                      </a: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B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C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D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6,2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>
                          <a:effectLst/>
                        </a:rPr>
                        <a:t>E</a:t>
                      </a:r>
                      <a:endParaRPr lang="tr-TR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8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F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10,2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997"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>
                          <a:effectLst/>
                        </a:rPr>
                        <a:t>G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800" u="none" strike="noStrike" dirty="0" smtClean="0">
                          <a:effectLst/>
                        </a:rPr>
                        <a:t>4</a:t>
                      </a:r>
                      <a:endParaRPr lang="tr-T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0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88640"/>
            <a:ext cx="88924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İŞLEMLERİN BOLLUKLARININ </a:t>
            </a:r>
            <a:r>
              <a:rPr lang="tr-TR" sz="2400" dirty="0" smtClean="0">
                <a:latin typeface="Comic Sans MS" panose="030F0702030302020204" pitchFamily="66" charset="0"/>
              </a:rPr>
              <a:t>HESAPLANMASI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yatırımı (projeyi) oluşturan işlemlerden </a:t>
            </a:r>
            <a:r>
              <a:rPr lang="tr-TR" sz="2400" dirty="0" smtClean="0">
                <a:latin typeface="Comic Sans MS" panose="030F0702030302020204" pitchFamily="66" charset="0"/>
              </a:rPr>
              <a:t>bazılarının kritik</a:t>
            </a:r>
            <a:r>
              <a:rPr lang="tr-TR" sz="2400" dirty="0">
                <a:latin typeface="Comic Sans MS" panose="030F0702030302020204" pitchFamily="66" charset="0"/>
              </a:rPr>
              <a:t>, bazılarının kritik olmayan işlem olduğunu </a:t>
            </a:r>
            <a:r>
              <a:rPr lang="tr-TR" sz="2400" dirty="0" smtClean="0">
                <a:latin typeface="Comic Sans MS" panose="030F0702030302020204" pitchFamily="66" charset="0"/>
              </a:rPr>
              <a:t>biliyoruz. 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Kritik </a:t>
            </a:r>
            <a:r>
              <a:rPr lang="tr-TR" sz="2400" dirty="0">
                <a:latin typeface="Comic Sans MS" panose="030F0702030302020204" pitchFamily="66" charset="0"/>
              </a:rPr>
              <a:t>olmayan işlemler, belirli zaman aralıkları </a:t>
            </a:r>
            <a:r>
              <a:rPr lang="tr-TR" sz="2400" dirty="0" smtClean="0">
                <a:latin typeface="Comic Sans MS" panose="030F0702030302020204" pitchFamily="66" charset="0"/>
              </a:rPr>
              <a:t>içinde tamamlandıkları </a:t>
            </a:r>
            <a:r>
              <a:rPr lang="tr-TR" sz="2400" dirty="0">
                <a:latin typeface="Comic Sans MS" panose="030F0702030302020204" pitchFamily="66" charset="0"/>
              </a:rPr>
              <a:t>takdirde projenin toplam </a:t>
            </a:r>
            <a:r>
              <a:rPr lang="tr-TR" sz="2400" dirty="0" smtClean="0">
                <a:latin typeface="Comic Sans MS" panose="030F0702030302020204" pitchFamily="66" charset="0"/>
              </a:rPr>
              <a:t>süresini etkilemezler</a:t>
            </a:r>
            <a:r>
              <a:rPr lang="tr-TR" sz="2400" dirty="0">
                <a:latin typeface="Comic Sans MS" panose="030F0702030302020204" pitchFamily="66" charset="0"/>
              </a:rPr>
              <a:t>. Yani kendi sürelerinin dışında belirli bir </a:t>
            </a:r>
            <a:r>
              <a:rPr lang="tr-TR" sz="2400" dirty="0" smtClean="0">
                <a:latin typeface="Comic Sans MS" panose="030F0702030302020204" pitchFamily="66" charset="0"/>
              </a:rPr>
              <a:t>boş zamana </a:t>
            </a:r>
            <a:r>
              <a:rPr lang="tr-TR" sz="2400" dirty="0">
                <a:latin typeface="Comic Sans MS" panose="030F0702030302020204" pitchFamily="66" charset="0"/>
              </a:rPr>
              <a:t>da sahiptirler. Bu nedenle kritik olmayan </a:t>
            </a:r>
            <a:r>
              <a:rPr lang="tr-TR" sz="2400" dirty="0" smtClean="0">
                <a:latin typeface="Comic Sans MS" panose="030F0702030302020204" pitchFamily="66" charset="0"/>
              </a:rPr>
              <a:t>işlemlere, </a:t>
            </a:r>
            <a:r>
              <a:rPr lang="sv-SE" sz="2400" dirty="0" smtClean="0">
                <a:latin typeface="Comic Sans MS" panose="030F0702030302020204" pitchFamily="66" charset="0"/>
              </a:rPr>
              <a:t>bolluğ</a:t>
            </a:r>
            <a:r>
              <a:rPr lang="tr-TR" sz="2400" dirty="0" smtClean="0">
                <a:latin typeface="Comic Sans MS" panose="030F0702030302020204" pitchFamily="66" charset="0"/>
              </a:rPr>
              <a:t>u</a:t>
            </a:r>
            <a:r>
              <a:rPr lang="sv-SE" sz="2400" dirty="0" smtClean="0">
                <a:latin typeface="Comic Sans MS" panose="030F0702030302020204" pitchFamily="66" charset="0"/>
              </a:rPr>
              <a:t> </a:t>
            </a:r>
            <a:r>
              <a:rPr lang="sv-SE" sz="2400" dirty="0">
                <a:latin typeface="Comic Sans MS" panose="030F0702030302020204" pitchFamily="66" charset="0"/>
              </a:rPr>
              <a:t>olan işlemler de denir</a:t>
            </a:r>
            <a:r>
              <a:rPr lang="sv-SE" sz="2400" dirty="0" smtClean="0">
                <a:latin typeface="Comic Sans MS" panose="030F0702030302020204" pitchFamily="66" charset="0"/>
              </a:rPr>
              <a:t>.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Bolluklar iki amaçla kullanılabilir.</a:t>
            </a:r>
          </a:p>
          <a:p>
            <a:pPr marL="457200" indent="-457200" algn="just">
              <a:buAutoNum type="arabicParenR"/>
            </a:pPr>
            <a:r>
              <a:rPr lang="tr-TR" sz="2400" dirty="0" smtClean="0">
                <a:latin typeface="Comic Sans MS" panose="030F0702030302020204" pitchFamily="66" charset="0"/>
              </a:rPr>
              <a:t>İşlemleri</a:t>
            </a:r>
            <a:r>
              <a:rPr lang="tr-TR" sz="2400" dirty="0">
                <a:latin typeface="Comic Sans MS" panose="030F0702030302020204" pitchFamily="66" charset="0"/>
              </a:rPr>
              <a:t>, en erken ve en geç zamanlar </a:t>
            </a:r>
            <a:r>
              <a:rPr lang="tr-TR" sz="2400" dirty="0" smtClean="0">
                <a:latin typeface="Comic Sans MS" panose="030F0702030302020204" pitchFamily="66" charset="0"/>
              </a:rPr>
              <a:t>arasında kaydırmak</a:t>
            </a:r>
          </a:p>
          <a:p>
            <a:pPr marL="457200" indent="-457200" algn="just">
              <a:buAutoNum type="arabicParenR"/>
            </a:pPr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2) İşlemlerin sürelerini </a:t>
            </a:r>
            <a:r>
              <a:rPr lang="tr-TR" sz="2400" dirty="0" smtClean="0">
                <a:latin typeface="Comic Sans MS" panose="030F0702030302020204" pitchFamily="66" charset="0"/>
              </a:rPr>
              <a:t>uzatmak Bollukların </a:t>
            </a:r>
            <a:r>
              <a:rPr lang="tr-TR" sz="2400" dirty="0">
                <a:latin typeface="Comic Sans MS" panose="030F0702030302020204" pitchFamily="66" charset="0"/>
              </a:rPr>
              <a:t>türleri ve ifade ettikleri anlamlar </a:t>
            </a:r>
            <a:r>
              <a:rPr lang="tr-TR" sz="2400" dirty="0" smtClean="0">
                <a:latin typeface="Comic Sans MS" panose="030F0702030302020204" pitchFamily="66" charset="0"/>
              </a:rPr>
              <a:t>aşağıda açıklanmıştır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0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9144000" cy="44069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84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88640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75" y="619125"/>
            <a:ext cx="8934450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4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88640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endParaRPr lang="sv-SE" sz="1200" dirty="0">
              <a:latin typeface="CourierNewPS-BoldM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577246"/>
            <a:ext cx="4924425" cy="167640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2980322" y="1235426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Yay 11"/>
          <p:cNvSpPr/>
          <p:nvPr/>
        </p:nvSpPr>
        <p:spPr>
          <a:xfrm rot="8717205">
            <a:off x="867232" y="-1473551"/>
            <a:ext cx="5133158" cy="3970714"/>
          </a:xfrm>
          <a:prstGeom prst="arc">
            <a:avLst>
              <a:gd name="adj1" fmla="val 15576107"/>
              <a:gd name="adj2" fmla="val 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Yay 12"/>
          <p:cNvSpPr/>
          <p:nvPr/>
        </p:nvSpPr>
        <p:spPr>
          <a:xfrm rot="8717205">
            <a:off x="953765" y="-1680382"/>
            <a:ext cx="5133656" cy="4576626"/>
          </a:xfrm>
          <a:prstGeom prst="arc">
            <a:avLst>
              <a:gd name="adj1" fmla="val 14887248"/>
              <a:gd name="adj2" fmla="val 160997"/>
            </a:avLst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Metin kutusu 13"/>
          <p:cNvSpPr txBox="1"/>
          <p:nvPr/>
        </p:nvSpPr>
        <p:spPr>
          <a:xfrm>
            <a:off x="2735285" y="2199832"/>
            <a:ext cx="900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S.B.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Metin kutusu 14"/>
          <p:cNvSpPr txBox="1"/>
          <p:nvPr/>
        </p:nvSpPr>
        <p:spPr>
          <a:xfrm>
            <a:off x="3070287" y="2921653"/>
            <a:ext cx="900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accent3">
                    <a:lumMod val="75000"/>
                  </a:schemeClr>
                </a:solidFill>
              </a:rPr>
              <a:t>T.B.</a:t>
            </a:r>
            <a:endParaRPr lang="tr-TR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732826"/>
            <a:ext cx="4924425" cy="1676400"/>
          </a:xfrm>
          <a:prstGeom prst="rect">
            <a:avLst/>
          </a:prstGeom>
        </p:spPr>
      </p:pic>
      <p:sp>
        <p:nvSpPr>
          <p:cNvPr id="17" name="Dikdörtgen 16"/>
          <p:cNvSpPr/>
          <p:nvPr/>
        </p:nvSpPr>
        <p:spPr>
          <a:xfrm>
            <a:off x="2987824" y="4438671"/>
            <a:ext cx="100811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Yay 17"/>
          <p:cNvSpPr/>
          <p:nvPr/>
        </p:nvSpPr>
        <p:spPr>
          <a:xfrm rot="8717205">
            <a:off x="1334093" y="1961328"/>
            <a:ext cx="5133158" cy="3450694"/>
          </a:xfrm>
          <a:prstGeom prst="arc">
            <a:avLst>
              <a:gd name="adj1" fmla="val 16363345"/>
              <a:gd name="adj2" fmla="val 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Yay 18"/>
          <p:cNvSpPr/>
          <p:nvPr/>
        </p:nvSpPr>
        <p:spPr>
          <a:xfrm rot="8717205">
            <a:off x="1287511" y="1525417"/>
            <a:ext cx="5133656" cy="4268105"/>
          </a:xfrm>
          <a:prstGeom prst="arc">
            <a:avLst>
              <a:gd name="adj1" fmla="val 15535914"/>
              <a:gd name="adj2" fmla="val 21560447"/>
            </a:avLst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3070286" y="5203043"/>
            <a:ext cx="900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accent2">
                    <a:lumMod val="75000"/>
                  </a:schemeClr>
                </a:solidFill>
              </a:rPr>
              <a:t>B.B.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Metin kutusu 20"/>
          <p:cNvSpPr txBox="1"/>
          <p:nvPr/>
        </p:nvSpPr>
        <p:spPr>
          <a:xfrm>
            <a:off x="3070287" y="6077233"/>
            <a:ext cx="900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chemeClr val="accent3">
                    <a:lumMod val="75000"/>
                  </a:schemeClr>
                </a:solidFill>
              </a:rPr>
              <a:t>A.B.</a:t>
            </a:r>
            <a:endParaRPr lang="tr-TR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41042"/>
            <a:ext cx="8712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TOPLAM BOLLUK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ctr"/>
            <a:r>
              <a:rPr lang="tr-TR" sz="3200" dirty="0">
                <a:latin typeface="Comic Sans MS" panose="030F0702030302020204" pitchFamily="66" charset="0"/>
              </a:rPr>
              <a:t>(TB)</a:t>
            </a:r>
            <a:r>
              <a:rPr lang="tr-TR" sz="1600" dirty="0" err="1">
                <a:latin typeface="Comic Sans MS" panose="030F0702030302020204" pitchFamily="66" charset="0"/>
              </a:rPr>
              <a:t>ij</a:t>
            </a:r>
            <a:r>
              <a:rPr lang="tr-TR" sz="3200" dirty="0">
                <a:latin typeface="Comic Sans MS" panose="030F0702030302020204" pitchFamily="66" charset="0"/>
              </a:rPr>
              <a:t>=(T</a:t>
            </a:r>
            <a:r>
              <a:rPr lang="tr-TR" sz="1600" dirty="0">
                <a:latin typeface="Comic Sans MS" panose="030F0702030302020204" pitchFamily="66" charset="0"/>
              </a:rPr>
              <a:t>G</a:t>
            </a:r>
            <a:r>
              <a:rPr lang="tr-TR" sz="3200" dirty="0">
                <a:latin typeface="Comic Sans MS" panose="030F0702030302020204" pitchFamily="66" charset="0"/>
              </a:rPr>
              <a:t>)</a:t>
            </a:r>
            <a:r>
              <a:rPr lang="tr-TR" sz="1600" dirty="0">
                <a:latin typeface="Comic Sans MS" panose="030F0702030302020204" pitchFamily="66" charset="0"/>
              </a:rPr>
              <a:t>j</a:t>
            </a:r>
            <a:r>
              <a:rPr lang="tr-TR" sz="3200" dirty="0">
                <a:latin typeface="Comic Sans MS" panose="030F0702030302020204" pitchFamily="66" charset="0"/>
              </a:rPr>
              <a:t>-(</a:t>
            </a:r>
            <a:r>
              <a:rPr lang="tr-TR" sz="3200" dirty="0" smtClean="0">
                <a:latin typeface="Comic Sans MS" panose="030F0702030302020204" pitchFamily="66" charset="0"/>
              </a:rPr>
              <a:t>T</a:t>
            </a:r>
            <a:r>
              <a:rPr lang="tr-TR" sz="1600" dirty="0" smtClean="0">
                <a:latin typeface="Comic Sans MS" panose="030F0702030302020204" pitchFamily="66" charset="0"/>
              </a:rPr>
              <a:t>E</a:t>
            </a:r>
            <a:r>
              <a:rPr lang="tr-TR" sz="3200" dirty="0" smtClean="0">
                <a:latin typeface="Comic Sans MS" panose="030F0702030302020204" pitchFamily="66" charset="0"/>
              </a:rPr>
              <a:t>)</a:t>
            </a:r>
            <a:r>
              <a:rPr lang="tr-TR" sz="1600" dirty="0" smtClean="0">
                <a:latin typeface="Comic Sans MS" panose="030F0702030302020204" pitchFamily="66" charset="0"/>
              </a:rPr>
              <a:t>i</a:t>
            </a:r>
            <a:r>
              <a:rPr lang="tr-TR" sz="3200" dirty="0" smtClean="0">
                <a:latin typeface="Comic Sans MS" panose="030F0702030302020204" pitchFamily="66" charset="0"/>
              </a:rPr>
              <a:t>-</a:t>
            </a:r>
            <a:r>
              <a:rPr lang="tr-TR" sz="32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ij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latin typeface="Comic Sans MS" panose="030F0702030302020204" pitchFamily="66" charset="0"/>
              </a:rPr>
              <a:t>= </a:t>
            </a:r>
            <a:r>
              <a:rPr lang="tr-TR" sz="3200" dirty="0">
                <a:latin typeface="Comic Sans MS" panose="030F0702030302020204" pitchFamily="66" charset="0"/>
              </a:rPr>
              <a:t>(</a:t>
            </a:r>
            <a:r>
              <a:rPr lang="tr-TR" sz="3200" dirty="0" err="1">
                <a:latin typeface="Comic Sans MS" panose="030F0702030302020204" pitchFamily="66" charset="0"/>
              </a:rPr>
              <a:t>t</a:t>
            </a:r>
            <a:r>
              <a:rPr lang="tr-TR" sz="1600" dirty="0" err="1">
                <a:latin typeface="Comic Sans MS" panose="030F0702030302020204" pitchFamily="66" charset="0"/>
              </a:rPr>
              <a:t>GS</a:t>
            </a:r>
            <a:r>
              <a:rPr lang="tr-TR" sz="3200" dirty="0">
                <a:latin typeface="Comic Sans MS" panose="030F0702030302020204" pitchFamily="66" charset="0"/>
              </a:rPr>
              <a:t>)</a:t>
            </a:r>
            <a:r>
              <a:rPr lang="tr-TR" sz="1600" dirty="0" err="1">
                <a:latin typeface="Comic Sans MS" panose="030F0702030302020204" pitchFamily="66" charset="0"/>
              </a:rPr>
              <a:t>ij</a:t>
            </a:r>
            <a:r>
              <a:rPr lang="tr-TR" sz="3200" dirty="0">
                <a:latin typeface="Comic Sans MS" panose="030F0702030302020204" pitchFamily="66" charset="0"/>
              </a:rPr>
              <a:t>-(</a:t>
            </a:r>
            <a:r>
              <a:rPr lang="tr-TR" sz="3200" dirty="0" err="1">
                <a:latin typeface="Comic Sans MS" panose="030F0702030302020204" pitchFamily="66" charset="0"/>
              </a:rPr>
              <a:t>t</a:t>
            </a:r>
            <a:r>
              <a:rPr lang="tr-TR" sz="1600" dirty="0" err="1">
                <a:latin typeface="Comic Sans MS" panose="030F0702030302020204" pitchFamily="66" charset="0"/>
              </a:rPr>
              <a:t>ES</a:t>
            </a:r>
            <a:r>
              <a:rPr lang="tr-TR" sz="3200" dirty="0">
                <a:latin typeface="Comic Sans MS" panose="030F0702030302020204" pitchFamily="66" charset="0"/>
              </a:rPr>
              <a:t>)</a:t>
            </a:r>
            <a:r>
              <a:rPr lang="tr-TR" sz="1600" dirty="0" err="1">
                <a:latin typeface="Comic Sans MS" panose="030F0702030302020204" pitchFamily="66" charset="0"/>
              </a:rPr>
              <a:t>ij</a:t>
            </a:r>
            <a:r>
              <a:rPr lang="tr-TR" sz="1600" dirty="0">
                <a:latin typeface="Comic Sans MS" panose="030F0702030302020204" pitchFamily="66" charset="0"/>
              </a:rPr>
              <a:t> </a:t>
            </a:r>
            <a:r>
              <a:rPr lang="tr-TR" sz="3200" dirty="0">
                <a:latin typeface="Comic Sans MS" panose="030F0702030302020204" pitchFamily="66" charset="0"/>
              </a:rPr>
              <a:t>= (</a:t>
            </a:r>
            <a:r>
              <a:rPr lang="tr-TR" sz="3200" dirty="0" err="1">
                <a:latin typeface="Comic Sans MS" panose="030F0702030302020204" pitchFamily="66" charset="0"/>
              </a:rPr>
              <a:t>t</a:t>
            </a:r>
            <a:r>
              <a:rPr lang="tr-TR" sz="1600" dirty="0" err="1">
                <a:latin typeface="Comic Sans MS" panose="030F0702030302020204" pitchFamily="66" charset="0"/>
              </a:rPr>
              <a:t>GB</a:t>
            </a:r>
            <a:r>
              <a:rPr lang="tr-TR" sz="3200" dirty="0">
                <a:latin typeface="Comic Sans MS" panose="030F0702030302020204" pitchFamily="66" charset="0"/>
              </a:rPr>
              <a:t>)</a:t>
            </a:r>
            <a:r>
              <a:rPr lang="tr-TR" sz="1600" dirty="0" err="1">
                <a:latin typeface="Comic Sans MS" panose="030F0702030302020204" pitchFamily="66" charset="0"/>
              </a:rPr>
              <a:t>ij</a:t>
            </a:r>
            <a:r>
              <a:rPr lang="tr-TR" sz="3200" dirty="0">
                <a:latin typeface="Comic Sans MS" panose="030F0702030302020204" pitchFamily="66" charset="0"/>
              </a:rPr>
              <a:t>-(</a:t>
            </a:r>
            <a:r>
              <a:rPr lang="tr-TR" sz="32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EB</a:t>
            </a:r>
            <a:r>
              <a:rPr lang="tr-TR" sz="3200" dirty="0" smtClean="0">
                <a:latin typeface="Comic Sans MS" panose="030F0702030302020204" pitchFamily="66" charset="0"/>
              </a:rPr>
              <a:t>)</a:t>
            </a:r>
            <a:r>
              <a:rPr lang="tr-TR" sz="1600" dirty="0" err="1" smtClean="0">
                <a:latin typeface="Comic Sans MS" panose="030F0702030302020204" pitchFamily="66" charset="0"/>
              </a:rPr>
              <a:t>ij</a:t>
            </a:r>
            <a:endParaRPr lang="tr-TR" sz="1600" dirty="0" smtClean="0">
              <a:latin typeface="Comic Sans MS" panose="030F0702030302020204" pitchFamily="66" charset="0"/>
            </a:endParaRPr>
          </a:p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i-j işleminin toplam bolluğu bu işlemin en </a:t>
            </a:r>
            <a:r>
              <a:rPr lang="tr-TR" sz="2400" dirty="0" smtClean="0">
                <a:latin typeface="Comic Sans MS" panose="030F0702030302020204" pitchFamily="66" charset="0"/>
              </a:rPr>
              <a:t>geç bitebileceği </a:t>
            </a:r>
            <a:r>
              <a:rPr lang="tr-TR" sz="2400" dirty="0">
                <a:latin typeface="Comic Sans MS" panose="030F0702030302020204" pitchFamily="66" charset="0"/>
              </a:rPr>
              <a:t>zaman ile en erken bitebileceği zaman </a:t>
            </a:r>
            <a:r>
              <a:rPr lang="tr-TR" sz="2400" dirty="0" smtClean="0">
                <a:latin typeface="Comic Sans MS" panose="030F0702030302020204" pitchFamily="66" charset="0"/>
              </a:rPr>
              <a:t>arasındaki farktır</a:t>
            </a:r>
            <a:r>
              <a:rPr lang="tr-TR" sz="2400" dirty="0">
                <a:latin typeface="Comic Sans MS" panose="030F0702030302020204" pitchFamily="66" charset="0"/>
              </a:rPr>
              <a:t>. Veya </a:t>
            </a:r>
            <a:r>
              <a:rPr lang="tr-TR" sz="2400" dirty="0" smtClean="0">
                <a:latin typeface="Comic Sans MS" panose="030F0702030302020204" pitchFamily="66" charset="0"/>
              </a:rPr>
              <a:t>en geç </a:t>
            </a:r>
            <a:r>
              <a:rPr lang="tr-TR" sz="2400" dirty="0">
                <a:latin typeface="Comic Sans MS" panose="030F0702030302020204" pitchFamily="66" charset="0"/>
              </a:rPr>
              <a:t>başlayabileceği zaman ile en </a:t>
            </a:r>
            <a:r>
              <a:rPr lang="tr-TR" sz="2400" dirty="0" smtClean="0">
                <a:latin typeface="Comic Sans MS" panose="030F0702030302020204" pitchFamily="66" charset="0"/>
              </a:rPr>
              <a:t>erken başlayabileceği </a:t>
            </a:r>
            <a:r>
              <a:rPr lang="tr-TR" sz="2400" dirty="0">
                <a:latin typeface="Comic Sans MS" panose="030F0702030302020204" pitchFamily="66" charset="0"/>
              </a:rPr>
              <a:t>zaman arasındaki farktır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</a:t>
            </a:r>
            <a:r>
              <a:rPr lang="tr-TR" sz="2400" dirty="0" smtClean="0">
                <a:latin typeface="Comic Sans MS" panose="030F0702030302020204" pitchFamily="66" charset="0"/>
              </a:rPr>
              <a:t> Kritik </a:t>
            </a:r>
            <a:r>
              <a:rPr lang="tr-TR" sz="2400" dirty="0">
                <a:latin typeface="Comic Sans MS" panose="030F0702030302020204" pitchFamily="66" charset="0"/>
              </a:rPr>
              <a:t>işlemlerin toplam bollukları sıfırdır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Toplam bolluğu küçük olan işlemler kritik olmaya </a:t>
            </a:r>
            <a:r>
              <a:rPr lang="tr-TR" sz="2400" dirty="0" smtClean="0">
                <a:latin typeface="Comic Sans MS" panose="030F0702030302020204" pitchFamily="66" charset="0"/>
              </a:rPr>
              <a:t>çok uygundur</a:t>
            </a:r>
            <a:r>
              <a:rPr lang="tr-TR" sz="2400" dirty="0">
                <a:latin typeface="Comic Sans MS" panose="030F0702030302020204" pitchFamily="66" charset="0"/>
              </a:rPr>
              <a:t>. İş programındaki küçük aksamalar bu </a:t>
            </a:r>
            <a:r>
              <a:rPr lang="tr-TR" sz="2400" dirty="0" smtClean="0">
                <a:latin typeface="Comic Sans MS" panose="030F0702030302020204" pitchFamily="66" charset="0"/>
              </a:rPr>
              <a:t>işlemleri kritik </a:t>
            </a:r>
            <a:r>
              <a:rPr lang="tr-TR" sz="2400" dirty="0">
                <a:latin typeface="Comic Sans MS" panose="030F0702030302020204" pitchFamily="66" charset="0"/>
              </a:rPr>
              <a:t>yapabilir. Dolayısıyla bu tür işlemlerin </a:t>
            </a:r>
            <a:r>
              <a:rPr lang="tr-TR" sz="2400" dirty="0" smtClean="0">
                <a:latin typeface="Comic Sans MS" panose="030F0702030302020204" pitchFamily="66" charset="0"/>
              </a:rPr>
              <a:t>kontrolüne özen </a:t>
            </a:r>
            <a:r>
              <a:rPr lang="tr-TR" sz="2400" dirty="0">
                <a:latin typeface="Comic Sans MS" panose="030F0702030302020204" pitchFamily="66" charset="0"/>
              </a:rPr>
              <a:t>gösterilmelidir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Toplam bolluk, bolluk türleri içinde süre bakımından en</a:t>
            </a: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uzunudur.</a:t>
            </a:r>
          </a:p>
          <a:p>
            <a:pPr algn="just"/>
            <a:endParaRPr lang="tr-TR" sz="1200" dirty="0">
              <a:latin typeface="CourierNewPS-BoldMT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3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404664"/>
            <a:ext cx="842493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SERBEST 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BOLLUK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(SB)</a:t>
            </a:r>
            <a:r>
              <a:rPr lang="tr-TR" sz="1200" dirty="0" err="1">
                <a:latin typeface="Comic Sans MS" panose="030F0702030302020204" pitchFamily="66" charset="0"/>
              </a:rPr>
              <a:t>ij</a:t>
            </a:r>
            <a:r>
              <a:rPr lang="tr-TR" sz="1200" dirty="0">
                <a:latin typeface="Comic Sans MS" panose="030F0702030302020204" pitchFamily="66" charset="0"/>
              </a:rPr>
              <a:t> </a:t>
            </a:r>
            <a:r>
              <a:rPr lang="tr-TR" sz="2400" dirty="0">
                <a:latin typeface="Comic Sans MS" panose="030F0702030302020204" pitchFamily="66" charset="0"/>
              </a:rPr>
              <a:t>= (T</a:t>
            </a:r>
            <a:r>
              <a:rPr lang="tr-TR" sz="1200" dirty="0">
                <a:latin typeface="Comic Sans MS" panose="030F0702030302020204" pitchFamily="66" charset="0"/>
              </a:rPr>
              <a:t>E</a:t>
            </a:r>
            <a:r>
              <a:rPr lang="tr-TR" sz="2400" dirty="0">
                <a:latin typeface="Comic Sans MS" panose="030F0702030302020204" pitchFamily="66" charset="0"/>
              </a:rPr>
              <a:t>)</a:t>
            </a:r>
            <a:r>
              <a:rPr lang="tr-TR" sz="1200" dirty="0">
                <a:latin typeface="Comic Sans MS" panose="030F0702030302020204" pitchFamily="66" charset="0"/>
              </a:rPr>
              <a:t>j </a:t>
            </a:r>
            <a:r>
              <a:rPr lang="tr-TR" sz="2400" dirty="0">
                <a:latin typeface="Comic Sans MS" panose="030F0702030302020204" pitchFamily="66" charset="0"/>
              </a:rPr>
              <a:t>– (</a:t>
            </a:r>
            <a:r>
              <a:rPr lang="tr-TR" sz="2400" dirty="0" smtClean="0">
                <a:latin typeface="Comic Sans MS" panose="030F0702030302020204" pitchFamily="66" charset="0"/>
              </a:rPr>
              <a:t>T</a:t>
            </a:r>
            <a:r>
              <a:rPr lang="tr-TR" sz="1200" dirty="0" smtClean="0">
                <a:latin typeface="Comic Sans MS" panose="030F0702030302020204" pitchFamily="66" charset="0"/>
              </a:rPr>
              <a:t>E</a:t>
            </a:r>
            <a:r>
              <a:rPr lang="tr-TR" sz="2400" dirty="0" smtClean="0">
                <a:latin typeface="Comic Sans MS" panose="030F0702030302020204" pitchFamily="66" charset="0"/>
              </a:rPr>
              <a:t>)</a:t>
            </a:r>
            <a:r>
              <a:rPr lang="tr-TR" sz="1200" dirty="0" smtClean="0">
                <a:latin typeface="Comic Sans MS" panose="030F0702030302020204" pitchFamily="66" charset="0"/>
              </a:rPr>
              <a:t>i</a:t>
            </a:r>
            <a:r>
              <a:rPr lang="tr-TR" sz="2400" dirty="0" smtClean="0">
                <a:latin typeface="Comic Sans MS" panose="030F0702030302020204" pitchFamily="66" charset="0"/>
              </a:rPr>
              <a:t>-</a:t>
            </a:r>
            <a:r>
              <a:rPr lang="tr-TR" sz="2400" dirty="0" err="1" smtClean="0">
                <a:latin typeface="Comic Sans MS" panose="030F0702030302020204" pitchFamily="66" charset="0"/>
              </a:rPr>
              <a:t>t</a:t>
            </a:r>
            <a:r>
              <a:rPr lang="tr-TR" sz="1200" dirty="0" err="1" smtClean="0">
                <a:latin typeface="Comic Sans MS" panose="030F0702030302020204" pitchFamily="66" charset="0"/>
              </a:rPr>
              <a:t>ij</a:t>
            </a:r>
            <a:endParaRPr lang="tr-TR" sz="1200" dirty="0" smtClean="0">
              <a:latin typeface="Comic Sans MS" panose="030F0702030302020204" pitchFamily="66" charset="0"/>
            </a:endParaRPr>
          </a:p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i-j işleminin serbest bolluğu, </a:t>
            </a:r>
            <a:r>
              <a:rPr lang="tr-TR" sz="2400" dirty="0" smtClean="0">
                <a:latin typeface="Comic Sans MS" panose="030F0702030302020204" pitchFamily="66" charset="0"/>
              </a:rPr>
              <a:t>(i-j </a:t>
            </a:r>
            <a:r>
              <a:rPr lang="tr-TR" sz="2400" dirty="0">
                <a:latin typeface="Comic Sans MS" panose="030F0702030302020204" pitchFamily="66" charset="0"/>
              </a:rPr>
              <a:t>işlemi en </a:t>
            </a:r>
            <a:r>
              <a:rPr lang="tr-TR" sz="2400" dirty="0" smtClean="0">
                <a:latin typeface="Comic Sans MS" panose="030F0702030302020204" pitchFamily="66" charset="0"/>
              </a:rPr>
              <a:t>erken konumunda </a:t>
            </a:r>
            <a:r>
              <a:rPr lang="tr-TR" sz="2400" dirty="0">
                <a:latin typeface="Comic Sans MS" panose="030F0702030302020204" pitchFamily="66" charset="0"/>
              </a:rPr>
              <a:t>iken) kullanıldığında, kendisinden sonra </a:t>
            </a:r>
            <a:r>
              <a:rPr lang="tr-TR" sz="2400" dirty="0" smtClean="0">
                <a:latin typeface="Comic Sans MS" panose="030F0702030302020204" pitchFamily="66" charset="0"/>
              </a:rPr>
              <a:t>gelen işlemin </a:t>
            </a:r>
            <a:r>
              <a:rPr lang="tr-TR" sz="2400" dirty="0">
                <a:latin typeface="Comic Sans MS" panose="030F0702030302020204" pitchFamily="66" charset="0"/>
              </a:rPr>
              <a:t>en erken zamanlarını etkilemeyen bolluk türüdür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başka ifadeyle, serbest bolluk, i-j işlemi en </a:t>
            </a:r>
            <a:r>
              <a:rPr lang="tr-TR" sz="2400" dirty="0" smtClean="0">
                <a:latin typeface="Comic Sans MS" panose="030F0702030302020204" pitchFamily="66" charset="0"/>
              </a:rPr>
              <a:t>erken yerinde </a:t>
            </a:r>
            <a:r>
              <a:rPr lang="tr-TR" sz="2400" dirty="0">
                <a:latin typeface="Comic Sans MS" panose="030F0702030302020204" pitchFamily="66" charset="0"/>
              </a:rPr>
              <a:t>iken, kendisinden hemen sonra gelen işlemin </a:t>
            </a:r>
            <a:r>
              <a:rPr lang="tr-TR" sz="2400" dirty="0" smtClean="0">
                <a:latin typeface="Comic Sans MS" panose="030F0702030302020204" pitchFamily="66" charset="0"/>
              </a:rPr>
              <a:t>erken durumunu </a:t>
            </a:r>
            <a:r>
              <a:rPr lang="tr-TR" sz="2400" dirty="0">
                <a:latin typeface="Comic Sans MS" panose="030F0702030302020204" pitchFamily="66" charset="0"/>
              </a:rPr>
              <a:t>bozmayacak şekilde, i-j </a:t>
            </a:r>
            <a:r>
              <a:rPr lang="tr-TR" sz="2400" dirty="0" smtClean="0">
                <a:latin typeface="Comic Sans MS" panose="030F0702030302020204" pitchFamily="66" charset="0"/>
              </a:rPr>
              <a:t>işleminin geciktirilebileceği </a:t>
            </a:r>
            <a:r>
              <a:rPr lang="tr-TR" sz="2400" dirty="0">
                <a:latin typeface="Comic Sans MS" panose="030F0702030302020204" pitchFamily="66" charset="0"/>
              </a:rPr>
              <a:t>(ileriye kaydırılabileceği) </a:t>
            </a:r>
            <a:r>
              <a:rPr lang="tr-TR" sz="2400" dirty="0" smtClean="0">
                <a:latin typeface="Comic Sans MS" panose="030F0702030302020204" pitchFamily="66" charset="0"/>
              </a:rPr>
              <a:t>maksimum süredir.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TB= 0 ise SB= 0 </a:t>
            </a:r>
            <a:r>
              <a:rPr lang="tr-TR" sz="2400" dirty="0" err="1">
                <a:latin typeface="Comic Sans MS" panose="030F0702030302020204" pitchFamily="66" charset="0"/>
              </a:rPr>
              <a:t>dır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60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9512" y="188640"/>
            <a:ext cx="878497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BAĞIMSIZ BOLLUK (BB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1600" b="1" dirty="0">
              <a:latin typeface="Comic Sans MS" panose="030F0702030302020204" pitchFamily="66" charset="0"/>
            </a:endParaRPr>
          </a:p>
          <a:p>
            <a:pPr algn="ctr"/>
            <a:r>
              <a:rPr lang="tr-TR" sz="2800" dirty="0">
                <a:latin typeface="Comic Sans MS" panose="030F0702030302020204" pitchFamily="66" charset="0"/>
              </a:rPr>
              <a:t>(BB)</a:t>
            </a:r>
            <a:r>
              <a:rPr lang="tr-TR" sz="1400" dirty="0" err="1">
                <a:latin typeface="Comic Sans MS" panose="030F0702030302020204" pitchFamily="66" charset="0"/>
              </a:rPr>
              <a:t>ij</a:t>
            </a:r>
            <a:r>
              <a:rPr lang="tr-TR" sz="1400" dirty="0">
                <a:latin typeface="Comic Sans MS" panose="030F0702030302020204" pitchFamily="66" charset="0"/>
              </a:rPr>
              <a:t> </a:t>
            </a:r>
            <a:r>
              <a:rPr lang="tr-TR" sz="2800" dirty="0">
                <a:latin typeface="Comic Sans MS" panose="030F0702030302020204" pitchFamily="66" charset="0"/>
              </a:rPr>
              <a:t>= (</a:t>
            </a:r>
            <a:r>
              <a:rPr lang="tr-TR" sz="2800" dirty="0" smtClean="0">
                <a:latin typeface="Comic Sans MS" panose="030F0702030302020204" pitchFamily="66" charset="0"/>
              </a:rPr>
              <a:t>T</a:t>
            </a:r>
            <a:r>
              <a:rPr lang="tr-TR" sz="1400" dirty="0" smtClean="0">
                <a:latin typeface="Comic Sans MS" panose="030F0702030302020204" pitchFamily="66" charset="0"/>
              </a:rPr>
              <a:t>E</a:t>
            </a:r>
            <a:r>
              <a:rPr lang="tr-TR" sz="2800" dirty="0" smtClean="0">
                <a:latin typeface="Comic Sans MS" panose="030F0702030302020204" pitchFamily="66" charset="0"/>
              </a:rPr>
              <a:t>)</a:t>
            </a:r>
            <a:r>
              <a:rPr lang="tr-TR" sz="1600" dirty="0" smtClean="0">
                <a:latin typeface="Comic Sans MS" panose="030F0702030302020204" pitchFamily="66" charset="0"/>
              </a:rPr>
              <a:t>j </a:t>
            </a:r>
            <a:r>
              <a:rPr lang="tr-TR" sz="2800" dirty="0" smtClean="0">
                <a:latin typeface="Comic Sans MS" panose="030F0702030302020204" pitchFamily="66" charset="0"/>
              </a:rPr>
              <a:t>- (T</a:t>
            </a:r>
            <a:r>
              <a:rPr lang="tr-TR" sz="1400" dirty="0" smtClean="0">
                <a:latin typeface="Comic Sans MS" panose="030F0702030302020204" pitchFamily="66" charset="0"/>
              </a:rPr>
              <a:t>G</a:t>
            </a:r>
            <a:r>
              <a:rPr lang="tr-TR" sz="2800" dirty="0" smtClean="0">
                <a:latin typeface="Comic Sans MS" panose="030F0702030302020204" pitchFamily="66" charset="0"/>
              </a:rPr>
              <a:t>)</a:t>
            </a:r>
            <a:r>
              <a:rPr lang="tr-TR" sz="1600" dirty="0" smtClean="0">
                <a:latin typeface="Comic Sans MS" panose="030F0702030302020204" pitchFamily="66" charset="0"/>
              </a:rPr>
              <a:t>i </a:t>
            </a:r>
            <a:r>
              <a:rPr lang="tr-TR" sz="2800" dirty="0" smtClean="0">
                <a:latin typeface="Comic Sans MS" panose="030F0702030302020204" pitchFamily="66" charset="0"/>
              </a:rPr>
              <a:t>- </a:t>
            </a:r>
            <a:r>
              <a:rPr lang="tr-TR" sz="2800" dirty="0" err="1" smtClean="0">
                <a:latin typeface="Comic Sans MS" panose="030F0702030302020204" pitchFamily="66" charset="0"/>
              </a:rPr>
              <a:t>t</a:t>
            </a:r>
            <a:r>
              <a:rPr lang="tr-TR" sz="1400" dirty="0" err="1" smtClean="0">
                <a:latin typeface="Comic Sans MS" panose="030F0702030302020204" pitchFamily="66" charset="0"/>
              </a:rPr>
              <a:t>ij</a:t>
            </a:r>
            <a:endParaRPr lang="tr-TR" sz="1400" dirty="0" smtClean="0">
              <a:latin typeface="Comic Sans MS" panose="030F0702030302020204" pitchFamily="66" charset="0"/>
            </a:endParaRPr>
          </a:p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i-j işleminin bağımsız bolluğu, bu işlemden </a:t>
            </a:r>
            <a:r>
              <a:rPr lang="tr-TR" sz="2400" dirty="0" smtClean="0">
                <a:latin typeface="Comic Sans MS" panose="030F0702030302020204" pitchFamily="66" charset="0"/>
              </a:rPr>
              <a:t>önceki işlem </a:t>
            </a:r>
            <a:r>
              <a:rPr lang="tr-TR" sz="2400" dirty="0">
                <a:latin typeface="Comic Sans MS" panose="030F0702030302020204" pitchFamily="66" charset="0"/>
              </a:rPr>
              <a:t>en geç ve sonra gelen işlem en erken durumunda </a:t>
            </a:r>
            <a:r>
              <a:rPr lang="tr-TR" sz="2400" dirty="0" smtClean="0">
                <a:latin typeface="Comic Sans MS" panose="030F0702030302020204" pitchFamily="66" charset="0"/>
              </a:rPr>
              <a:t>iken, i-j </a:t>
            </a:r>
            <a:r>
              <a:rPr lang="tr-TR" sz="2400" dirty="0">
                <a:latin typeface="Comic Sans MS" panose="030F0702030302020204" pitchFamily="66" charset="0"/>
              </a:rPr>
              <a:t>işlemi için kullanılabilen bolluk süresidir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16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Dolayısıyla, bağımsız bolluk sadece i-j işlemine </a:t>
            </a:r>
            <a:r>
              <a:rPr lang="tr-TR" sz="2400" dirty="0" smtClean="0">
                <a:latin typeface="Comic Sans MS" panose="030F0702030302020204" pitchFamily="66" charset="0"/>
              </a:rPr>
              <a:t>özel olup</a:t>
            </a:r>
            <a:r>
              <a:rPr lang="tr-TR" sz="2400" dirty="0">
                <a:latin typeface="Comic Sans MS" panose="030F0702030302020204" pitchFamily="66" charset="0"/>
              </a:rPr>
              <a:t>, bu işlerden önceki ve sonraki işlemlerin en geç ve </a:t>
            </a:r>
            <a:r>
              <a:rPr lang="tr-TR" sz="2400" dirty="0" smtClean="0">
                <a:latin typeface="Comic Sans MS" panose="030F0702030302020204" pitchFamily="66" charset="0"/>
              </a:rPr>
              <a:t>en erken </a:t>
            </a:r>
            <a:r>
              <a:rPr lang="tr-TR" sz="2400" dirty="0">
                <a:latin typeface="Comic Sans MS" panose="030F0702030302020204" pitchFamily="66" charset="0"/>
              </a:rPr>
              <a:t>konumlarından bağımsızdır. Bunları etkilemez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TB = 0 → SB = 0 ise BB = 0 </a:t>
            </a:r>
            <a:r>
              <a:rPr lang="tr-TR" sz="2400" dirty="0" err="1">
                <a:latin typeface="Comic Sans MS" panose="030F0702030302020204" pitchFamily="66" charset="0"/>
              </a:rPr>
              <a:t>dır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Bağımsız bolluk (-) çıkabilir. Bu durum </a:t>
            </a:r>
            <a:r>
              <a:rPr lang="tr-TR" sz="2400" dirty="0" smtClean="0">
                <a:latin typeface="Comic Sans MS" panose="030F0702030302020204" pitchFamily="66" charset="0"/>
              </a:rPr>
              <a:t>bağımsız bolluğun </a:t>
            </a:r>
            <a:r>
              <a:rPr lang="tr-TR" sz="2400" dirty="0">
                <a:latin typeface="Comic Sans MS" panose="030F0702030302020204" pitchFamily="66" charset="0"/>
              </a:rPr>
              <a:t>bulunmadığı (yani sıfır olduğu) anlamına gelir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Bir i-j işleminin bollukları arasında en küçük </a:t>
            </a:r>
            <a:r>
              <a:rPr lang="tr-TR" sz="2400" dirty="0" smtClean="0">
                <a:latin typeface="Comic Sans MS" panose="030F0702030302020204" pitchFamily="66" charset="0"/>
              </a:rPr>
              <a:t>değere sahip </a:t>
            </a:r>
            <a:r>
              <a:rPr lang="tr-TR" sz="2400" dirty="0">
                <a:latin typeface="Comic Sans MS" panose="030F0702030302020204" pitchFamily="66" charset="0"/>
              </a:rPr>
              <a:t>olan bağımsız bolluktur.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9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1520" y="40466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ARA BOLLUK (AB</a:t>
            </a:r>
            <a:r>
              <a:rPr lang="tr-TR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800" dirty="0">
                <a:latin typeface="Comic Sans MS" panose="030F0702030302020204" pitchFamily="66" charset="0"/>
              </a:rPr>
              <a:t>(AB)</a:t>
            </a:r>
            <a:r>
              <a:rPr lang="tr-TR" sz="1400" dirty="0">
                <a:latin typeface="Comic Sans MS" panose="030F0702030302020204" pitchFamily="66" charset="0"/>
              </a:rPr>
              <a:t>i-j </a:t>
            </a:r>
            <a:r>
              <a:rPr lang="tr-TR" sz="2800" dirty="0">
                <a:latin typeface="Comic Sans MS" panose="030F0702030302020204" pitchFamily="66" charset="0"/>
              </a:rPr>
              <a:t>= (T</a:t>
            </a:r>
            <a:r>
              <a:rPr lang="tr-TR" sz="1400" dirty="0">
                <a:latin typeface="Comic Sans MS" panose="030F0702030302020204" pitchFamily="66" charset="0"/>
              </a:rPr>
              <a:t>G</a:t>
            </a:r>
            <a:r>
              <a:rPr lang="tr-TR" sz="2800" dirty="0">
                <a:latin typeface="Comic Sans MS" panose="030F0702030302020204" pitchFamily="66" charset="0"/>
              </a:rPr>
              <a:t>)</a:t>
            </a:r>
            <a:r>
              <a:rPr lang="tr-TR" sz="1400" dirty="0">
                <a:latin typeface="Comic Sans MS" panose="030F0702030302020204" pitchFamily="66" charset="0"/>
              </a:rPr>
              <a:t>j</a:t>
            </a:r>
            <a:r>
              <a:rPr lang="tr-TR" sz="2800" dirty="0">
                <a:latin typeface="Comic Sans MS" panose="030F0702030302020204" pitchFamily="66" charset="0"/>
              </a:rPr>
              <a:t>–(</a:t>
            </a:r>
            <a:r>
              <a:rPr lang="tr-TR" sz="2800" dirty="0" smtClean="0">
                <a:latin typeface="Comic Sans MS" panose="030F0702030302020204" pitchFamily="66" charset="0"/>
              </a:rPr>
              <a:t>T</a:t>
            </a:r>
            <a:r>
              <a:rPr lang="tr-TR" sz="1400" dirty="0" smtClean="0">
                <a:latin typeface="Comic Sans MS" panose="030F0702030302020204" pitchFamily="66" charset="0"/>
              </a:rPr>
              <a:t>G</a:t>
            </a:r>
            <a:r>
              <a:rPr lang="tr-TR" sz="2800" dirty="0" smtClean="0">
                <a:latin typeface="Comic Sans MS" panose="030F0702030302020204" pitchFamily="66" charset="0"/>
              </a:rPr>
              <a:t>)</a:t>
            </a:r>
            <a:r>
              <a:rPr lang="tr-TR" sz="1400" dirty="0" smtClean="0">
                <a:latin typeface="Comic Sans MS" panose="030F0702030302020204" pitchFamily="66" charset="0"/>
              </a:rPr>
              <a:t>i</a:t>
            </a:r>
            <a:r>
              <a:rPr lang="tr-TR" sz="2800" dirty="0" smtClean="0">
                <a:latin typeface="Comic Sans MS" panose="030F0702030302020204" pitchFamily="66" charset="0"/>
              </a:rPr>
              <a:t>-</a:t>
            </a:r>
            <a:r>
              <a:rPr lang="tr-TR" sz="2800" dirty="0" err="1" smtClean="0">
                <a:latin typeface="Comic Sans MS" panose="030F0702030302020204" pitchFamily="66" charset="0"/>
              </a:rPr>
              <a:t>t</a:t>
            </a:r>
            <a:r>
              <a:rPr lang="tr-TR" sz="1400" dirty="0" err="1" smtClean="0">
                <a:latin typeface="Comic Sans MS" panose="030F0702030302020204" pitchFamily="66" charset="0"/>
              </a:rPr>
              <a:t>ij</a:t>
            </a:r>
            <a:endParaRPr lang="tr-TR" sz="1400" dirty="0" smtClean="0">
              <a:latin typeface="Comic Sans MS" panose="030F0702030302020204" pitchFamily="66" charset="0"/>
            </a:endParaRPr>
          </a:p>
          <a:p>
            <a:pPr algn="just"/>
            <a:endParaRPr lang="tr-TR" sz="12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Bir i-j işleminin ara bolluğu, i-j den önce gelen </a:t>
            </a:r>
            <a:r>
              <a:rPr lang="tr-TR" sz="2400" dirty="0" smtClean="0">
                <a:latin typeface="Comic Sans MS" panose="030F0702030302020204" pitchFamily="66" charset="0"/>
              </a:rPr>
              <a:t>işlem en </a:t>
            </a:r>
            <a:r>
              <a:rPr lang="tr-TR" sz="2400" dirty="0">
                <a:latin typeface="Comic Sans MS" panose="030F0702030302020204" pitchFamily="66" charset="0"/>
              </a:rPr>
              <a:t>geç konumunda (yerinde) iken i-j işlemi </a:t>
            </a:r>
            <a:r>
              <a:rPr lang="tr-TR" sz="2400" dirty="0" smtClean="0">
                <a:latin typeface="Comic Sans MS" panose="030F0702030302020204" pitchFamily="66" charset="0"/>
              </a:rPr>
              <a:t>için kullanılabilen </a:t>
            </a:r>
            <a:r>
              <a:rPr lang="tr-TR" sz="2400" dirty="0">
                <a:latin typeface="Comic Sans MS" panose="030F0702030302020204" pitchFamily="66" charset="0"/>
              </a:rPr>
              <a:t>bolluk süresidir. Veya, i-j işlemi en </a:t>
            </a:r>
            <a:r>
              <a:rPr lang="tr-TR" sz="2400" dirty="0" smtClean="0">
                <a:latin typeface="Comic Sans MS" panose="030F0702030302020204" pitchFamily="66" charset="0"/>
              </a:rPr>
              <a:t>geç konumunda </a:t>
            </a:r>
            <a:r>
              <a:rPr lang="tr-TR" sz="2400" dirty="0">
                <a:latin typeface="Comic Sans MS" panose="030F0702030302020204" pitchFamily="66" charset="0"/>
              </a:rPr>
              <a:t>iken geriye doğru kullanıldığında, önceki </a:t>
            </a:r>
            <a:r>
              <a:rPr lang="tr-TR" sz="2400" dirty="0" smtClean="0">
                <a:latin typeface="Comic Sans MS" panose="030F0702030302020204" pitchFamily="66" charset="0"/>
              </a:rPr>
              <a:t>işlemin en </a:t>
            </a:r>
            <a:r>
              <a:rPr lang="tr-TR" sz="2400" dirty="0">
                <a:latin typeface="Comic Sans MS" panose="030F0702030302020204" pitchFamily="66" charset="0"/>
              </a:rPr>
              <a:t>geç konumunu (yerini) etkilemeyen bolluk süresidir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de-DE" sz="2400" dirty="0">
                <a:latin typeface="Comic Sans MS" panose="030F0702030302020204" pitchFamily="66" charset="0"/>
              </a:rPr>
              <a:t>. TB = 0 </a:t>
            </a:r>
            <a:r>
              <a:rPr lang="de-DE" sz="2400" dirty="0" err="1">
                <a:latin typeface="Comic Sans MS" panose="030F0702030302020204" pitchFamily="66" charset="0"/>
              </a:rPr>
              <a:t>ise</a:t>
            </a:r>
            <a:r>
              <a:rPr lang="de-DE" sz="2400" dirty="0">
                <a:latin typeface="Comic Sans MS" panose="030F0702030302020204" pitchFamily="66" charset="0"/>
              </a:rPr>
              <a:t> AB = 0 dır</a:t>
            </a:r>
            <a:r>
              <a:rPr lang="de-DE" sz="2400" dirty="0" smtClean="0">
                <a:latin typeface="Comic Sans MS" panose="030F0702030302020204" pitchFamily="66" charset="0"/>
              </a:rPr>
              <a:t>.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endParaRPr lang="de-DE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. AB (-) olamaz, zira </a:t>
            </a:r>
            <a:r>
              <a:rPr lang="tr-TR" sz="3200" dirty="0">
                <a:latin typeface="Comic Sans MS" panose="030F0702030302020204" pitchFamily="66" charset="0"/>
              </a:rPr>
              <a:t>(T</a:t>
            </a:r>
            <a:r>
              <a:rPr lang="tr-TR" sz="1600" dirty="0">
                <a:latin typeface="Comic Sans MS" panose="030F0702030302020204" pitchFamily="66" charset="0"/>
              </a:rPr>
              <a:t>G</a:t>
            </a:r>
            <a:r>
              <a:rPr lang="tr-TR" sz="3200" dirty="0">
                <a:latin typeface="Comic Sans MS" panose="030F0702030302020204" pitchFamily="66" charset="0"/>
              </a:rPr>
              <a:t>)</a:t>
            </a:r>
            <a:r>
              <a:rPr lang="tr-TR" sz="1600" dirty="0">
                <a:latin typeface="Comic Sans MS" panose="030F0702030302020204" pitchFamily="66" charset="0"/>
              </a:rPr>
              <a:t>j 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3200" dirty="0" smtClean="0">
                <a:latin typeface="Comic Sans MS" panose="030F0702030302020204" pitchFamily="66" charset="0"/>
              </a:rPr>
              <a:t>≥ </a:t>
            </a:r>
            <a:r>
              <a:rPr lang="tr-TR" sz="3200" dirty="0">
                <a:latin typeface="Comic Sans MS" panose="030F0702030302020204" pitchFamily="66" charset="0"/>
              </a:rPr>
              <a:t>(</a:t>
            </a:r>
            <a:r>
              <a:rPr lang="tr-TR" sz="3200" dirty="0" smtClean="0">
                <a:latin typeface="Comic Sans MS" panose="030F0702030302020204" pitchFamily="66" charset="0"/>
              </a:rPr>
              <a:t>T</a:t>
            </a:r>
            <a:r>
              <a:rPr lang="tr-TR" sz="1600" dirty="0" smtClean="0">
                <a:latin typeface="Comic Sans MS" panose="030F0702030302020204" pitchFamily="66" charset="0"/>
              </a:rPr>
              <a:t>G</a:t>
            </a:r>
            <a:r>
              <a:rPr lang="tr-TR" sz="3200" dirty="0" smtClean="0">
                <a:latin typeface="Comic Sans MS" panose="030F0702030302020204" pitchFamily="66" charset="0"/>
              </a:rPr>
              <a:t>)</a:t>
            </a:r>
            <a:r>
              <a:rPr lang="tr-TR" sz="1600" dirty="0" smtClean="0">
                <a:latin typeface="Comic Sans MS" panose="030F0702030302020204" pitchFamily="66" charset="0"/>
              </a:rPr>
              <a:t>i </a:t>
            </a:r>
            <a:r>
              <a:rPr lang="tr-TR" sz="3200" dirty="0" smtClean="0">
                <a:latin typeface="Comic Sans MS" panose="030F0702030302020204" pitchFamily="66" charset="0"/>
              </a:rPr>
              <a:t>+ </a:t>
            </a:r>
            <a:r>
              <a:rPr lang="tr-TR" sz="3200" dirty="0" err="1" smtClean="0">
                <a:latin typeface="Comic Sans MS" panose="030F0702030302020204" pitchFamily="66" charset="0"/>
              </a:rPr>
              <a:t>t</a:t>
            </a:r>
            <a:r>
              <a:rPr lang="tr-TR" sz="1600" dirty="0" err="1" smtClean="0">
                <a:latin typeface="Comic Sans MS" panose="030F0702030302020204" pitchFamily="66" charset="0"/>
              </a:rPr>
              <a:t>ij</a:t>
            </a:r>
            <a:r>
              <a:rPr lang="tr-TR" sz="16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smtClean="0">
                <a:latin typeface="Comic Sans MS" panose="030F0702030302020204" pitchFamily="66" charset="0"/>
              </a:rPr>
              <a:t>bağıntısı </a:t>
            </a:r>
            <a:r>
              <a:rPr lang="tr-TR" sz="2400" dirty="0">
                <a:latin typeface="Comic Sans MS" panose="030F0702030302020204" pitchFamily="66" charset="0"/>
              </a:rPr>
              <a:t>her işlem için geçerlidir.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53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9516" y="260648"/>
            <a:ext cx="84969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 smtClean="0">
                <a:latin typeface="Comic Sans MS" panose="030F0702030302020204" pitchFamily="66" charset="0"/>
              </a:rPr>
              <a:t>İŞ PROGRAMLARI VE HAZIRLAMA TEKNİKLERİ</a:t>
            </a: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Tüm iş planı oluşturma tekniklerindeki temel yaklaşım, aktivite ve olaylar arasındaki ağın oluşturulması ve grafiksel olarak görüntülenmesidir.</a:t>
            </a: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79512" y="3068960"/>
            <a:ext cx="7992888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PLANLAMA TEKNİKLERİ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marL="914400" lvl="1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tr-TR" sz="2400" dirty="0" smtClean="0">
                <a:latin typeface="Comic Sans MS" panose="030F0702030302020204" pitchFamily="66" charset="0"/>
              </a:rPr>
              <a:t>Çubuk Diyagramları ile planlama (Çubuk-</a:t>
            </a:r>
            <a:r>
              <a:rPr lang="tr-TR" sz="2400" dirty="0" err="1" smtClean="0">
                <a:latin typeface="Comic Sans MS" panose="030F0702030302020204" pitchFamily="66" charset="0"/>
              </a:rPr>
              <a:t>Gantt</a:t>
            </a:r>
            <a:r>
              <a:rPr lang="tr-TR" sz="2400" smtClean="0">
                <a:latin typeface="Comic Sans MS" panose="030F0702030302020204" pitchFamily="66" charset="0"/>
              </a:rPr>
              <a:t> Çizelgesi)</a:t>
            </a:r>
            <a:endParaRPr lang="tr-TR" sz="2400" dirty="0" smtClean="0">
              <a:latin typeface="Comic Sans MS" panose="030F0702030302020204" pitchFamily="66" charset="0"/>
            </a:endParaRPr>
          </a:p>
          <a:p>
            <a:pPr marL="914400" lvl="1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tr-TR" sz="2400" dirty="0" smtClean="0">
                <a:latin typeface="Comic Sans MS" panose="030F0702030302020204" pitchFamily="66" charset="0"/>
              </a:rPr>
              <a:t>Devre </a:t>
            </a:r>
            <a:r>
              <a:rPr lang="tr-TR" sz="2400" dirty="0">
                <a:latin typeface="Comic Sans MS" panose="030F0702030302020204" pitchFamily="66" charset="0"/>
              </a:rPr>
              <a:t>diyagramları ile planlama </a:t>
            </a:r>
          </a:p>
          <a:p>
            <a:pPr marL="914400" lvl="1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tr-TR" sz="2400" dirty="0" smtClean="0">
                <a:latin typeface="Comic Sans MS" panose="030F0702030302020204" pitchFamily="66" charset="0"/>
              </a:rPr>
              <a:t>Ağ Diyagramları ile planlama</a:t>
            </a:r>
          </a:p>
          <a:p>
            <a:pPr marL="1257300" lvl="2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CPM- Kritik Yol Yöntemi (Critical </a:t>
            </a:r>
            <a:r>
              <a:rPr lang="tr-TR" sz="2400" dirty="0" err="1" smtClean="0">
                <a:latin typeface="Comic Sans MS" panose="030F0702030302020204" pitchFamily="66" charset="0"/>
              </a:rPr>
              <a:t>Path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Metod</a:t>
            </a:r>
            <a:r>
              <a:rPr lang="tr-TR" sz="2400" dirty="0" smtClean="0">
                <a:latin typeface="Comic Sans MS" panose="030F0702030302020204" pitchFamily="66" charset="0"/>
              </a:rPr>
              <a:t>)</a:t>
            </a:r>
            <a:endParaRPr lang="tr-TR" sz="2400" dirty="0">
              <a:latin typeface="Comic Sans MS" panose="030F0702030302020204" pitchFamily="66" charset="0"/>
            </a:endParaRPr>
          </a:p>
          <a:p>
            <a:pPr marL="1257300" lvl="2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Comic Sans MS" panose="030F0702030302020204" pitchFamily="66" charset="0"/>
              </a:rPr>
              <a:t>PERT- Seçenekli değerlendirme yöntemi (Program Evaluation </a:t>
            </a:r>
            <a:r>
              <a:rPr lang="tr-TR" sz="2400" dirty="0" err="1" smtClean="0">
                <a:latin typeface="Comic Sans MS" panose="030F0702030302020204" pitchFamily="66" charset="0"/>
              </a:rPr>
              <a:t>and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Review</a:t>
            </a:r>
            <a:r>
              <a:rPr lang="tr-TR" sz="2400" dirty="0" smtClean="0">
                <a:latin typeface="Comic Sans MS" panose="030F0702030302020204" pitchFamily="66" charset="0"/>
              </a:rPr>
              <a:t> </a:t>
            </a:r>
            <a:r>
              <a:rPr lang="tr-TR" sz="2400" dirty="0" err="1" smtClean="0">
                <a:latin typeface="Comic Sans MS" panose="030F0702030302020204" pitchFamily="66" charset="0"/>
              </a:rPr>
              <a:t>Technique</a:t>
            </a:r>
            <a:r>
              <a:rPr lang="tr-TR" sz="2400" dirty="0" smtClean="0">
                <a:latin typeface="Comic Sans MS" panose="030F0702030302020204" pitchFamily="66" charset="0"/>
              </a:rPr>
              <a:t>)</a:t>
            </a:r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endParaRPr lang="tr-TR" sz="24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755576" y="692696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sz="2400" b="1" dirty="0" smtClean="0">
              <a:latin typeface="Comic Sans MS" panose="030F0702030302020204" pitchFamily="66" charset="0"/>
            </a:endParaRPr>
          </a:p>
          <a:p>
            <a:pPr marL="342900" indent="-342900" algn="just">
              <a:buAutoNum type="arabicPeriod"/>
            </a:pP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ÇUBUK </a:t>
            </a:r>
            <a:r>
              <a:rPr lang="tr-TR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(GANTT) DİYAGRAMLARI</a:t>
            </a: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:</a:t>
            </a:r>
          </a:p>
          <a:p>
            <a:pPr marL="342900" indent="-342900" algn="just">
              <a:buAutoNum type="arabicPeriod"/>
            </a:pPr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Kullanılan ilk </a:t>
            </a:r>
            <a:r>
              <a:rPr lang="tr-TR" sz="2400" dirty="0" smtClean="0">
                <a:latin typeface="Comic Sans MS" panose="030F0702030302020204" pitchFamily="66" charset="0"/>
              </a:rPr>
              <a:t>metottur. </a:t>
            </a:r>
            <a:r>
              <a:rPr lang="tr-TR" sz="2400" dirty="0">
                <a:latin typeface="Comic Sans MS" panose="030F0702030302020204" pitchFamily="66" charset="0"/>
              </a:rPr>
              <a:t>1900 yılında Amerikalı </a:t>
            </a:r>
            <a:r>
              <a:rPr lang="tr-TR" sz="2400" dirty="0" smtClean="0">
                <a:latin typeface="Comic Sans MS" panose="030F0702030302020204" pitchFamily="66" charset="0"/>
              </a:rPr>
              <a:t>bir mühendis </a:t>
            </a:r>
            <a:r>
              <a:rPr lang="tr-TR" sz="2400" dirty="0">
                <a:latin typeface="Comic Sans MS" panose="030F0702030302020204" pitchFamily="66" charset="0"/>
              </a:rPr>
              <a:t>olan Henry GANTT tarafından geliştirilen </a:t>
            </a:r>
            <a:r>
              <a:rPr lang="tr-TR" sz="2400" dirty="0" smtClean="0">
                <a:latin typeface="Comic Sans MS" panose="030F0702030302020204" pitchFamily="66" charset="0"/>
              </a:rPr>
              <a:t>bu metotta </a:t>
            </a:r>
            <a:r>
              <a:rPr lang="tr-TR" sz="2400" dirty="0">
                <a:latin typeface="Comic Sans MS" panose="030F0702030302020204" pitchFamily="66" charset="0"/>
              </a:rPr>
              <a:t>işlemler, zaman ölçeğine göre çizilen bir </a:t>
            </a:r>
            <a:r>
              <a:rPr lang="tr-TR" sz="2400" dirty="0" smtClean="0">
                <a:latin typeface="Comic Sans MS" panose="030F0702030302020204" pitchFamily="66" charset="0"/>
              </a:rPr>
              <a:t>dizi yatay </a:t>
            </a:r>
            <a:r>
              <a:rPr lang="tr-TR" sz="2400" dirty="0">
                <a:latin typeface="Comic Sans MS" panose="030F0702030302020204" pitchFamily="66" charset="0"/>
              </a:rPr>
              <a:t>çubuk ile gösterilir. Her çubuk, projedeki </a:t>
            </a:r>
            <a:r>
              <a:rPr lang="tr-TR" sz="2400" dirty="0" smtClean="0">
                <a:latin typeface="Comic Sans MS" panose="030F0702030302020204" pitchFamily="66" charset="0"/>
              </a:rPr>
              <a:t>bir işlemin </a:t>
            </a:r>
            <a:r>
              <a:rPr lang="tr-TR" sz="2400" dirty="0">
                <a:latin typeface="Comic Sans MS" panose="030F0702030302020204" pitchFamily="66" charset="0"/>
              </a:rPr>
              <a:t>başlangıç tarihini, süresini ve bitiş </a:t>
            </a:r>
            <a:r>
              <a:rPr lang="tr-TR" sz="2400" dirty="0" smtClean="0">
                <a:latin typeface="Comic Sans MS" panose="030F0702030302020204" pitchFamily="66" charset="0"/>
              </a:rPr>
              <a:t>tarihini gösterir.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Geleneksel planlama metodu olarak bilinen </a:t>
            </a:r>
            <a:r>
              <a:rPr lang="tr-TR" sz="2400" dirty="0" smtClean="0">
                <a:latin typeface="Comic Sans MS" panose="030F0702030302020204" pitchFamily="66" charset="0"/>
              </a:rPr>
              <a:t>çubuk (</a:t>
            </a:r>
            <a:r>
              <a:rPr lang="tr-TR" sz="2400" dirty="0" err="1" smtClean="0">
                <a:latin typeface="Comic Sans MS" panose="030F0702030302020204" pitchFamily="66" charset="0"/>
              </a:rPr>
              <a:t>Gantt</a:t>
            </a:r>
            <a:r>
              <a:rPr lang="tr-TR" sz="2400" dirty="0">
                <a:latin typeface="Comic Sans MS" panose="030F0702030302020204" pitchFamily="66" charset="0"/>
              </a:rPr>
              <a:t>) diyagramları uzun yıllar yaygın bir </a:t>
            </a:r>
            <a:r>
              <a:rPr lang="tr-TR" sz="2400" dirty="0" smtClean="0">
                <a:latin typeface="Comic Sans MS" panose="030F0702030302020204" pitchFamily="66" charset="0"/>
              </a:rPr>
              <a:t>biçimde kullanılmış </a:t>
            </a:r>
            <a:r>
              <a:rPr lang="tr-TR" sz="2400" dirty="0">
                <a:latin typeface="Comic Sans MS" panose="030F0702030302020204" pitchFamily="66" charset="0"/>
              </a:rPr>
              <a:t>olup bugün de bazı basit </a:t>
            </a:r>
            <a:r>
              <a:rPr lang="tr-TR" sz="2400" dirty="0" smtClean="0">
                <a:latin typeface="Comic Sans MS" panose="030F0702030302020204" pitchFamily="66" charset="0"/>
              </a:rPr>
              <a:t>işlerde kullanılmaktadır</a:t>
            </a:r>
            <a:r>
              <a:rPr lang="tr-TR" sz="2400" dirty="0">
                <a:latin typeface="Comic Sans MS" panose="030F0702030302020204" pitchFamily="66" charset="0"/>
              </a:rPr>
              <a:t>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0728"/>
            <a:ext cx="9144001" cy="472440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23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11560" y="386075"/>
            <a:ext cx="79928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tr-TR" sz="2400" dirty="0" smtClean="0">
                <a:latin typeface="Comic Sans MS" panose="030F0702030302020204" pitchFamily="66" charset="0"/>
              </a:rPr>
              <a:t>Soru: Bir şantiyedeki hafriyat işin 1 makime ile yapılmaktadır bu makine 1m</a:t>
            </a:r>
            <a:r>
              <a:rPr lang="tr-TR" sz="2400" baseline="30000" dirty="0" smtClean="0">
                <a:latin typeface="Comic Sans MS" panose="030F0702030302020204" pitchFamily="66" charset="0"/>
              </a:rPr>
              <a:t>3</a:t>
            </a:r>
            <a:r>
              <a:rPr lang="tr-TR" sz="2400" dirty="0" smtClean="0">
                <a:latin typeface="Comic Sans MS" panose="030F0702030302020204" pitchFamily="66" charset="0"/>
              </a:rPr>
              <a:t> kumun hafriyatını 0.25 saatte yapmaktadır. 9400 m</a:t>
            </a:r>
            <a:r>
              <a:rPr lang="tr-TR" sz="2400" baseline="30000" dirty="0" smtClean="0">
                <a:latin typeface="Comic Sans MS" panose="030F0702030302020204" pitchFamily="66" charset="0"/>
              </a:rPr>
              <a:t>3</a:t>
            </a:r>
            <a:r>
              <a:rPr lang="tr-TR" sz="2400" dirty="0" smtClean="0">
                <a:latin typeface="Comic Sans MS" panose="030F0702030302020204" pitchFamily="66" charset="0"/>
              </a:rPr>
              <a:t> kumun hafriyatını %85 verim ile ne kadar zamanda yapacağını hesaplayınız. (günlük çalışma saati:8+2, haftada 6 gün çalışmaktadır)</a:t>
            </a:r>
          </a:p>
          <a:p>
            <a:pPr algn="just">
              <a:spcAft>
                <a:spcPts val="1200"/>
              </a:spcAft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15400x0,25=3850 saat</a:t>
            </a:r>
          </a:p>
          <a:p>
            <a:pPr algn="just">
              <a:spcAft>
                <a:spcPts val="1200"/>
              </a:spcAft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3850/0,85=4529,4saat</a:t>
            </a:r>
          </a:p>
          <a:p>
            <a:pPr algn="just">
              <a:spcAft>
                <a:spcPts val="1200"/>
              </a:spcAft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4529,4/10= 453 gün</a:t>
            </a:r>
            <a:endParaRPr lang="tr-TR" sz="2400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7072"/>
            <a:ext cx="903649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980728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tr-TR" sz="2400" dirty="0">
                <a:latin typeface="Comic Sans MS" panose="030F0702030302020204" pitchFamily="66" charset="0"/>
              </a:rPr>
              <a:t>Çubuk (</a:t>
            </a:r>
            <a:r>
              <a:rPr lang="tr-TR" sz="2400" dirty="0" err="1">
                <a:latin typeface="Comic Sans MS" panose="030F0702030302020204" pitchFamily="66" charset="0"/>
              </a:rPr>
              <a:t>Gantt</a:t>
            </a:r>
            <a:r>
              <a:rPr lang="tr-TR" sz="2400" dirty="0">
                <a:latin typeface="Comic Sans MS" panose="030F0702030302020204" pitchFamily="66" charset="0"/>
              </a:rPr>
              <a:t>) Diyagramlarının önemli </a:t>
            </a:r>
            <a:r>
              <a:rPr lang="tr-TR" sz="2400" dirty="0" smtClean="0">
                <a:latin typeface="Comic Sans MS" panose="030F0702030302020204" pitchFamily="66" charset="0"/>
              </a:rPr>
              <a:t>yetersizlikleri:</a:t>
            </a:r>
            <a:endParaRPr lang="tr-TR" sz="2400" dirty="0">
              <a:latin typeface="Comic Sans MS" panose="030F0702030302020204" pitchFamily="66" charset="0"/>
            </a:endParaRPr>
          </a:p>
          <a:p>
            <a:pPr marL="285750" indent="-285750" algn="just">
              <a:spcAft>
                <a:spcPts val="1200"/>
              </a:spcAft>
              <a:buFontTx/>
              <a:buChar char="-"/>
            </a:pPr>
            <a:r>
              <a:rPr lang="tr-TR" sz="2400" dirty="0" smtClean="0">
                <a:latin typeface="Comic Sans MS" panose="030F0702030302020204" pitchFamily="66" charset="0"/>
              </a:rPr>
              <a:t>İşlemler </a:t>
            </a:r>
            <a:r>
              <a:rPr lang="tr-TR" sz="2400" dirty="0">
                <a:latin typeface="Comic Sans MS" panose="030F0702030302020204" pitchFamily="66" charset="0"/>
              </a:rPr>
              <a:t>arasındaki ilişkiler </a:t>
            </a:r>
            <a:r>
              <a:rPr lang="tr-TR" sz="2400" dirty="0" smtClean="0">
                <a:latin typeface="Comic Sans MS" panose="030F0702030302020204" pitchFamily="66" charset="0"/>
              </a:rPr>
              <a:t>gösterilemediğinden</a:t>
            </a:r>
            <a:r>
              <a:rPr lang="tr-TR" sz="2400" dirty="0">
                <a:latin typeface="Comic Sans MS" panose="030F0702030302020204" pitchFamily="66" charset="0"/>
              </a:rPr>
              <a:t>, </a:t>
            </a:r>
            <a:r>
              <a:rPr lang="tr-TR" sz="2400" dirty="0" smtClean="0">
                <a:latin typeface="Comic Sans MS" panose="030F0702030302020204" pitchFamily="66" charset="0"/>
              </a:rPr>
              <a:t>işlem sırasının </a:t>
            </a:r>
            <a:r>
              <a:rPr lang="tr-TR" sz="2400" dirty="0">
                <a:latin typeface="Comic Sans MS" panose="030F0702030302020204" pitchFamily="66" charset="0"/>
              </a:rPr>
              <a:t>yeniden düzenlenmesi gerektiğinde </a:t>
            </a:r>
            <a:r>
              <a:rPr lang="tr-TR" sz="2400" dirty="0" smtClean="0">
                <a:latin typeface="Comic Sans MS" panose="030F0702030302020204" pitchFamily="66" charset="0"/>
              </a:rPr>
              <a:t>sakıncalar ortaya </a:t>
            </a:r>
            <a:r>
              <a:rPr lang="tr-TR" sz="2400" dirty="0">
                <a:latin typeface="Comic Sans MS" panose="030F0702030302020204" pitchFamily="66" charset="0"/>
              </a:rPr>
              <a:t>çıkmaktadır</a:t>
            </a:r>
            <a:r>
              <a:rPr lang="tr-TR" sz="2400" dirty="0" smtClean="0">
                <a:latin typeface="Comic Sans MS" panose="030F0702030302020204" pitchFamily="66" charset="0"/>
              </a:rPr>
              <a:t>.</a:t>
            </a:r>
            <a:endParaRPr lang="tr-TR" sz="2400" dirty="0">
              <a:latin typeface="Comic Sans MS" panose="030F0702030302020204" pitchFamily="66" charset="0"/>
            </a:endParaRPr>
          </a:p>
          <a:p>
            <a:pPr marL="285750" indent="-285750" algn="just">
              <a:spcAft>
                <a:spcPts val="1200"/>
              </a:spcAft>
              <a:buFontTx/>
              <a:buChar char="-"/>
            </a:pP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İş </a:t>
            </a:r>
            <a:r>
              <a:rPr 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iktarını </a:t>
            </a:r>
            <a:r>
              <a:rPr lang="tr-TR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işlemlere bağlı olarak </a:t>
            </a:r>
            <a:r>
              <a:rPr lang="tr-TR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göstermezler</a:t>
            </a:r>
            <a:endParaRPr lang="tr-TR" sz="2400" dirty="0">
              <a:latin typeface="Comic Sans MS" panose="030F0702030302020204" pitchFamily="66" charset="0"/>
            </a:endParaRPr>
          </a:p>
          <a:p>
            <a:pPr marL="285750" indent="-285750" algn="just">
              <a:spcAft>
                <a:spcPts val="1200"/>
              </a:spcAft>
              <a:buFontTx/>
              <a:buChar char="-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Hangi işlemlerin süreleri toplamının projenin süresini verdiğini göstermezler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. 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Yani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kritik olmayan işlemleri göstermezler. </a:t>
            </a:r>
          </a:p>
          <a:p>
            <a:pPr marL="285750" indent="-285750" algn="just">
              <a:spcAft>
                <a:spcPts val="1200"/>
              </a:spcAft>
              <a:buFontTx/>
              <a:buChar char="-"/>
            </a:pP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Çubuk </a:t>
            </a:r>
            <a:r>
              <a:rPr lang="tr-TR" sz="2400" dirty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diyagramları olasılık arz eden işlerde kullanılamazlar</a:t>
            </a:r>
            <a:r>
              <a:rPr lang="tr-TR" sz="2400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.</a:t>
            </a:r>
            <a:endParaRPr lang="tr-TR" sz="2400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9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332656"/>
            <a:ext cx="799288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 smtClean="0">
                <a:latin typeface="Comic Sans MS" panose="030F0702030302020204" pitchFamily="66" charset="0"/>
              </a:rPr>
              <a:t>	</a:t>
            </a:r>
            <a:r>
              <a:rPr lang="tr-TR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2.DEVRE DİYAGRAMLARI</a:t>
            </a:r>
          </a:p>
          <a:p>
            <a:pPr algn="just"/>
            <a:endParaRPr lang="tr-TR" sz="2400" b="1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>
                <a:latin typeface="Comic Sans MS" panose="030F0702030302020204" pitchFamily="66" charset="0"/>
              </a:rPr>
              <a:t>Tren istasyonlarındaki hareket cetvellerine </a:t>
            </a:r>
            <a:r>
              <a:rPr lang="tr-TR" sz="2400" dirty="0" smtClean="0">
                <a:latin typeface="Comic Sans MS" panose="030F0702030302020204" pitchFamily="66" charset="0"/>
              </a:rPr>
              <a:t>benzerler. Yatay </a:t>
            </a:r>
            <a:r>
              <a:rPr lang="tr-TR" sz="2400" dirty="0">
                <a:latin typeface="Comic Sans MS" panose="030F0702030302020204" pitchFamily="66" charset="0"/>
              </a:rPr>
              <a:t>eksen iş süresini göstermektedir. Düşey eksen </a:t>
            </a:r>
            <a:r>
              <a:rPr lang="tr-TR" sz="2400" dirty="0" smtClean="0">
                <a:latin typeface="Comic Sans MS" panose="030F0702030302020204" pitchFamily="66" charset="0"/>
              </a:rPr>
              <a:t>ise müşterek </a:t>
            </a:r>
            <a:r>
              <a:rPr lang="tr-TR" sz="2400" dirty="0">
                <a:latin typeface="Comic Sans MS" panose="030F0702030302020204" pitchFamily="66" charset="0"/>
              </a:rPr>
              <a:t>bir birimle ifade edilebilecek (uzunluk, </a:t>
            </a:r>
            <a:r>
              <a:rPr lang="tr-TR" sz="2400" dirty="0" smtClean="0">
                <a:latin typeface="Comic Sans MS" panose="030F0702030302020204" pitchFamily="66" charset="0"/>
              </a:rPr>
              <a:t>hacım, alan</a:t>
            </a:r>
            <a:r>
              <a:rPr lang="tr-TR" sz="2400" dirty="0">
                <a:latin typeface="Comic Sans MS" panose="030F0702030302020204" pitchFamily="66" charset="0"/>
              </a:rPr>
              <a:t>) iş miktarını gösterir. Yol, </a:t>
            </a:r>
            <a:r>
              <a:rPr lang="tr-TR" sz="2400" dirty="0" smtClean="0">
                <a:latin typeface="Comic Sans MS" panose="030F0702030302020204" pitchFamily="66" charset="0"/>
              </a:rPr>
              <a:t>demiryolu, </a:t>
            </a:r>
            <a:r>
              <a:rPr lang="tr-TR" sz="2400" dirty="0">
                <a:latin typeface="Comic Sans MS" panose="030F0702030302020204" pitchFamily="66" charset="0"/>
              </a:rPr>
              <a:t>boru </a:t>
            </a:r>
            <a:r>
              <a:rPr lang="tr-TR" sz="2400" dirty="0" smtClean="0">
                <a:latin typeface="Comic Sans MS" panose="030F0702030302020204" pitchFamily="66" charset="0"/>
              </a:rPr>
              <a:t>hatları vb. projelerinde </a:t>
            </a:r>
            <a:r>
              <a:rPr lang="tr-TR" sz="2400" dirty="0">
                <a:latin typeface="Comic Sans MS" panose="030F0702030302020204" pitchFamily="66" charset="0"/>
              </a:rPr>
              <a:t>(iş miktarı birimi aynı= </a:t>
            </a:r>
            <a:r>
              <a:rPr lang="tr-TR" sz="2400" dirty="0" smtClean="0">
                <a:latin typeface="Comic Sans MS" panose="030F0702030302020204" pitchFamily="66" charset="0"/>
              </a:rPr>
              <a:t>uzunluk olduğundan</a:t>
            </a:r>
            <a:r>
              <a:rPr lang="tr-TR" sz="2400" dirty="0">
                <a:latin typeface="Comic Sans MS" panose="030F0702030302020204" pitchFamily="66" charset="0"/>
              </a:rPr>
              <a:t>) başarıyla uygulanabilir. Ancak iş </a:t>
            </a:r>
            <a:r>
              <a:rPr lang="tr-TR" sz="2400" dirty="0" smtClean="0">
                <a:latin typeface="Comic Sans MS" panose="030F0702030302020204" pitchFamily="66" charset="0"/>
              </a:rPr>
              <a:t>miktarı birimlerinin </a:t>
            </a:r>
            <a:r>
              <a:rPr lang="tr-TR" sz="2400" dirty="0">
                <a:latin typeface="Comic Sans MS" panose="030F0702030302020204" pitchFamily="66" charset="0"/>
              </a:rPr>
              <a:t>farklı olması durumunda devre </a:t>
            </a:r>
            <a:r>
              <a:rPr lang="tr-TR" sz="2400" dirty="0" smtClean="0">
                <a:latin typeface="Comic Sans MS" panose="030F0702030302020204" pitchFamily="66" charset="0"/>
              </a:rPr>
              <a:t>diyagramlarının hazırlanması </a:t>
            </a:r>
            <a:r>
              <a:rPr lang="tr-TR" sz="2400" dirty="0">
                <a:latin typeface="Comic Sans MS" panose="030F0702030302020204" pitchFamily="66" charset="0"/>
              </a:rPr>
              <a:t>zordur ve karışıklıklar meydana </a:t>
            </a:r>
            <a:r>
              <a:rPr lang="tr-TR" sz="2400" dirty="0" smtClean="0">
                <a:latin typeface="Comic Sans MS" panose="030F0702030302020204" pitchFamily="66" charset="0"/>
              </a:rPr>
              <a:t>gelmektedir. </a:t>
            </a:r>
          </a:p>
          <a:p>
            <a:pPr algn="just"/>
            <a:endParaRPr lang="tr-TR" sz="2400" dirty="0">
              <a:latin typeface="Comic Sans MS" panose="030F0702030302020204" pitchFamily="66" charset="0"/>
            </a:endParaRPr>
          </a:p>
          <a:p>
            <a:pPr algn="just"/>
            <a:r>
              <a:rPr lang="tr-TR" sz="2400" dirty="0" smtClean="0">
                <a:latin typeface="Comic Sans MS" panose="030F0702030302020204" pitchFamily="66" charset="0"/>
              </a:rPr>
              <a:t>Buna </a:t>
            </a:r>
            <a:r>
              <a:rPr lang="tr-TR" sz="2400" dirty="0">
                <a:latin typeface="Comic Sans MS" panose="030F0702030302020204" pitchFamily="66" charset="0"/>
              </a:rPr>
              <a:t>karşın bina inşaatı gibi farklı iş </a:t>
            </a:r>
            <a:r>
              <a:rPr lang="tr-TR" sz="2400" dirty="0" smtClean="0">
                <a:latin typeface="Comic Sans MS" panose="030F0702030302020204" pitchFamily="66" charset="0"/>
              </a:rPr>
              <a:t>miktarı birimlerinin söz konusu </a:t>
            </a:r>
            <a:r>
              <a:rPr lang="tr-TR" sz="2400" dirty="0">
                <a:latin typeface="Comic Sans MS" panose="030F0702030302020204" pitchFamily="66" charset="0"/>
              </a:rPr>
              <a:t>olduğu yatırımlarda (V) iş </a:t>
            </a:r>
            <a:r>
              <a:rPr lang="tr-TR" sz="2400" dirty="0" smtClean="0">
                <a:latin typeface="Comic Sans MS" panose="030F0702030302020204" pitchFamily="66" charset="0"/>
              </a:rPr>
              <a:t>miktarı yerine </a:t>
            </a:r>
            <a:r>
              <a:rPr lang="tr-TR" sz="2400" dirty="0">
                <a:latin typeface="Comic Sans MS" panose="030F0702030302020204" pitchFamily="66" charset="0"/>
              </a:rPr>
              <a:t>her işlemdeki iş miktarı, kendi toplamının (%) </a:t>
            </a:r>
            <a:r>
              <a:rPr lang="tr-TR" sz="2400" dirty="0" smtClean="0">
                <a:latin typeface="Comic Sans MS" panose="030F0702030302020204" pitchFamily="66" charset="0"/>
              </a:rPr>
              <a:t>si olarak </a:t>
            </a:r>
            <a:r>
              <a:rPr lang="tr-TR" sz="2400" dirty="0">
                <a:latin typeface="Comic Sans MS" panose="030F0702030302020204" pitchFamily="66" charset="0"/>
              </a:rPr>
              <a:t>alınmak suretiyle devre diyagramları kullanılabilir.</a:t>
            </a:r>
            <a:endParaRPr lang="tr-TR" sz="1600" dirty="0">
              <a:latin typeface="Comic Sans MS" panose="030F0702030302020204" pitchFamily="66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604448" y="6381328"/>
            <a:ext cx="539552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6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4065</TotalTime>
  <Words>1788</Words>
  <Application>Microsoft Office PowerPoint</Application>
  <PresentationFormat>Ekran Gösterisi (4:3)</PresentationFormat>
  <Paragraphs>313</Paragraphs>
  <Slides>39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5" baseType="lpstr">
      <vt:lpstr>Arial</vt:lpstr>
      <vt:lpstr>Calibri</vt:lpstr>
      <vt:lpstr>Comic Sans MS</vt:lpstr>
      <vt:lpstr>CourierNewPS-BoldMT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tahir akgül</dc:creator>
  <cp:lastModifiedBy>Sau</cp:lastModifiedBy>
  <cp:revision>247</cp:revision>
  <cp:lastPrinted>2017-02-15T16:37:35Z</cp:lastPrinted>
  <dcterms:created xsi:type="dcterms:W3CDTF">2013-08-21T05:55:11Z</dcterms:created>
  <dcterms:modified xsi:type="dcterms:W3CDTF">2017-02-22T15:57:45Z</dcterms:modified>
</cp:coreProperties>
</file>